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321" r:id="rId2"/>
    <p:sldId id="307" r:id="rId3"/>
    <p:sldId id="263" r:id="rId4"/>
    <p:sldId id="316" r:id="rId5"/>
    <p:sldId id="326" r:id="rId6"/>
    <p:sldId id="273" r:id="rId7"/>
    <p:sldId id="281" r:id="rId8"/>
    <p:sldId id="323" r:id="rId9"/>
    <p:sldId id="324" r:id="rId10"/>
    <p:sldId id="325" r:id="rId11"/>
    <p:sldId id="327" r:id="rId12"/>
    <p:sldId id="313" r:id="rId13"/>
    <p:sldId id="314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87878"/>
    <a:srgbClr val="76B900"/>
    <a:srgbClr val="878787"/>
    <a:srgbClr val="00B1BA"/>
    <a:srgbClr val="969696"/>
    <a:srgbClr val="646464"/>
    <a:srgbClr val="7D7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377741-F165-4F6F-A47B-9CF2275B8CFC}" v="6" dt="2021-11-08T12:20:40.0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93" autoAdjust="0"/>
    <p:restoredTop sz="94694"/>
  </p:normalViewPr>
  <p:slideViewPr>
    <p:cSldViewPr snapToGrid="0" snapToObjects="1">
      <p:cViewPr varScale="1">
        <p:scale>
          <a:sx n="146" d="100"/>
          <a:sy n="146" d="100"/>
        </p:scale>
        <p:origin x="702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3" d="100"/>
          <a:sy n="63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 b" userId="139939e785252506" providerId="LiveId" clId="{71377741-F165-4F6F-A47B-9CF2275B8CFC}"/>
    <pc:docChg chg="custSel modSld modMainMaster">
      <pc:chgData name="tom b" userId="139939e785252506" providerId="LiveId" clId="{71377741-F165-4F6F-A47B-9CF2275B8CFC}" dt="2021-11-08T12:21:29.237" v="18" actId="207"/>
      <pc:docMkLst>
        <pc:docMk/>
      </pc:docMkLst>
      <pc:sldChg chg="modSp mod">
        <pc:chgData name="tom b" userId="139939e785252506" providerId="LiveId" clId="{71377741-F165-4F6F-A47B-9CF2275B8CFC}" dt="2021-11-08T12:07:39.963" v="2" actId="20577"/>
        <pc:sldMkLst>
          <pc:docMk/>
          <pc:sldMk cId="4200307449" sldId="293"/>
        </pc:sldMkLst>
        <pc:spChg chg="mod">
          <ac:chgData name="tom b" userId="139939e785252506" providerId="LiveId" clId="{71377741-F165-4F6F-A47B-9CF2275B8CFC}" dt="2021-11-08T12:07:39.963" v="2" actId="20577"/>
          <ac:spMkLst>
            <pc:docMk/>
            <pc:sldMk cId="4200307449" sldId="293"/>
            <ac:spMk id="5" creationId="{234FDE72-05CB-EC46-AD3A-A420E37BB7AC}"/>
          </ac:spMkLst>
        </pc:spChg>
      </pc:sldChg>
      <pc:sldChg chg="modSp mod">
        <pc:chgData name="tom b" userId="139939e785252506" providerId="LiveId" clId="{71377741-F165-4F6F-A47B-9CF2275B8CFC}" dt="2021-11-08T12:08:01.951" v="6" actId="20577"/>
        <pc:sldMkLst>
          <pc:docMk/>
          <pc:sldMk cId="997133071" sldId="294"/>
        </pc:sldMkLst>
        <pc:spChg chg="mod">
          <ac:chgData name="tom b" userId="139939e785252506" providerId="LiveId" clId="{71377741-F165-4F6F-A47B-9CF2275B8CFC}" dt="2021-11-08T12:08:01.951" v="6" actId="20577"/>
          <ac:spMkLst>
            <pc:docMk/>
            <pc:sldMk cId="997133071" sldId="294"/>
            <ac:spMk id="5" creationId="{42A5D913-F053-E84D-BA1A-A89B9C89FDD2}"/>
          </ac:spMkLst>
        </pc:spChg>
      </pc:sldChg>
      <pc:sldChg chg="modSp mod">
        <pc:chgData name="tom b" userId="139939e785252506" providerId="LiveId" clId="{71377741-F165-4F6F-A47B-9CF2275B8CFC}" dt="2021-11-08T12:08:07.749" v="7" actId="20577"/>
        <pc:sldMkLst>
          <pc:docMk/>
          <pc:sldMk cId="3360497753" sldId="295"/>
        </pc:sldMkLst>
        <pc:spChg chg="mod">
          <ac:chgData name="tom b" userId="139939e785252506" providerId="LiveId" clId="{71377741-F165-4F6F-A47B-9CF2275B8CFC}" dt="2021-11-08T12:08:07.749" v="7" actId="20577"/>
          <ac:spMkLst>
            <pc:docMk/>
            <pc:sldMk cId="3360497753" sldId="295"/>
            <ac:spMk id="5" creationId="{42A5D913-F053-E84D-BA1A-A89B9C89FDD2}"/>
          </ac:spMkLst>
        </pc:spChg>
      </pc:sldChg>
      <pc:sldChg chg="modSp mod">
        <pc:chgData name="tom b" userId="139939e785252506" providerId="LiveId" clId="{71377741-F165-4F6F-A47B-9CF2275B8CFC}" dt="2021-11-08T12:08:21.016" v="8" actId="790"/>
        <pc:sldMkLst>
          <pc:docMk/>
          <pc:sldMk cId="4001933500" sldId="300"/>
        </pc:sldMkLst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3" creationId="{E7F6CADC-E733-4244-A6CF-E79476DC93DD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4" creationId="{5B8F79FB-D59E-0447-A9E4-A6B127AA6735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5" creationId="{08D99A51-3976-784B-B445-60680062AC98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16" creationId="{C9D01961-E290-441A-8832-42F5BEF23CC2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17" creationId="{1B712C1D-6C34-4262-BAC8-2DF17F832003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18" creationId="{40E1C42F-42FE-4C12-A87C-7FED5DEAA2A9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19" creationId="{90626113-518D-4F39-B38C-5A9F99379A08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21" creationId="{62AE4A0F-2CF1-1747-9539-D3A4220797A4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23" creationId="{1F7143EB-697E-7B40-BFF4-F65CD6EE2577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24" creationId="{DA906021-8207-7845-9364-9900C955B728}"/>
          </ac:spMkLst>
        </pc:spChg>
        <pc:spChg chg="mod">
          <ac:chgData name="tom b" userId="139939e785252506" providerId="LiveId" clId="{71377741-F165-4F6F-A47B-9CF2275B8CFC}" dt="2021-11-08T12:08:21.016" v="8" actId="790"/>
          <ac:spMkLst>
            <pc:docMk/>
            <pc:sldMk cId="4001933500" sldId="300"/>
            <ac:spMk id="30" creationId="{DBCC430B-C4A5-46AD-A105-FE7FF2B398C3}"/>
          </ac:spMkLst>
        </pc:spChg>
      </pc:sldChg>
      <pc:sldChg chg="modSp mod">
        <pc:chgData name="tom b" userId="139939e785252506" providerId="LiveId" clId="{71377741-F165-4F6F-A47B-9CF2275B8CFC}" dt="2021-11-08T12:08:30.020" v="9" actId="1076"/>
        <pc:sldMkLst>
          <pc:docMk/>
          <pc:sldMk cId="4081429454" sldId="317"/>
        </pc:sldMkLst>
        <pc:spChg chg="mod">
          <ac:chgData name="tom b" userId="139939e785252506" providerId="LiveId" clId="{71377741-F165-4F6F-A47B-9CF2275B8CFC}" dt="2021-11-08T12:08:30.020" v="9" actId="1076"/>
          <ac:spMkLst>
            <pc:docMk/>
            <pc:sldMk cId="4081429454" sldId="317"/>
            <ac:spMk id="45" creationId="{D3CD19C2-A821-45A3-8F3C-C83EA42A18FD}"/>
          </ac:spMkLst>
        </pc:spChg>
      </pc:sldChg>
      <pc:sldChg chg="modSp mod">
        <pc:chgData name="tom b" userId="139939e785252506" providerId="LiveId" clId="{71377741-F165-4F6F-A47B-9CF2275B8CFC}" dt="2021-11-08T12:07:36.112" v="0" actId="20577"/>
        <pc:sldMkLst>
          <pc:docMk/>
          <pc:sldMk cId="3622827629" sldId="326"/>
        </pc:sldMkLst>
        <pc:spChg chg="mod">
          <ac:chgData name="tom b" userId="139939e785252506" providerId="LiveId" clId="{71377741-F165-4F6F-A47B-9CF2275B8CFC}" dt="2021-11-08T12:07:36.112" v="0" actId="20577"/>
          <ac:spMkLst>
            <pc:docMk/>
            <pc:sldMk cId="3622827629" sldId="326"/>
            <ac:spMk id="5" creationId="{EB536CC1-2A21-DB44-9D02-AF9AC7C53FBC}"/>
          </ac:spMkLst>
        </pc:spChg>
      </pc:sldChg>
      <pc:sldChg chg="modSp mod">
        <pc:chgData name="tom b" userId="139939e785252506" providerId="LiveId" clId="{71377741-F165-4F6F-A47B-9CF2275B8CFC}" dt="2021-11-08T12:07:45.189" v="3" actId="20577"/>
        <pc:sldMkLst>
          <pc:docMk/>
          <pc:sldMk cId="671203555" sldId="328"/>
        </pc:sldMkLst>
        <pc:spChg chg="mod">
          <ac:chgData name="tom b" userId="139939e785252506" providerId="LiveId" clId="{71377741-F165-4F6F-A47B-9CF2275B8CFC}" dt="2021-11-08T12:07:45.189" v="3" actId="20577"/>
          <ac:spMkLst>
            <pc:docMk/>
            <pc:sldMk cId="671203555" sldId="328"/>
            <ac:spMk id="5" creationId="{CEAD1DD3-E5B7-5744-80A7-C6FA1E6E9D88}"/>
          </ac:spMkLst>
        </pc:spChg>
      </pc:sldChg>
      <pc:sldChg chg="delSp modSp mod">
        <pc:chgData name="tom b" userId="139939e785252506" providerId="LiveId" clId="{71377741-F165-4F6F-A47B-9CF2275B8CFC}" dt="2021-11-08T12:21:29.237" v="18" actId="207"/>
        <pc:sldMkLst>
          <pc:docMk/>
          <pc:sldMk cId="4230492914" sldId="330"/>
        </pc:sldMkLst>
        <pc:spChg chg="del">
          <ac:chgData name="tom b" userId="139939e785252506" providerId="LiveId" clId="{71377741-F165-4F6F-A47B-9CF2275B8CFC}" dt="2021-11-08T12:21:23.753" v="16" actId="478"/>
          <ac:spMkLst>
            <pc:docMk/>
            <pc:sldMk cId="4230492914" sldId="330"/>
            <ac:spMk id="4" creationId="{3991894E-0638-45B2-A75A-9D24BF33C110}"/>
          </ac:spMkLst>
        </pc:spChg>
        <pc:spChg chg="mod">
          <ac:chgData name="tom b" userId="139939e785252506" providerId="LiveId" clId="{71377741-F165-4F6F-A47B-9CF2275B8CFC}" dt="2021-11-08T12:21:29.237" v="18" actId="207"/>
          <ac:spMkLst>
            <pc:docMk/>
            <pc:sldMk cId="4230492914" sldId="330"/>
            <ac:spMk id="5" creationId="{DDAB3298-F1A7-4CDC-A4A3-24AA1F22E737}"/>
          </ac:spMkLst>
        </pc:spChg>
        <pc:picChg chg="ord">
          <ac:chgData name="tom b" userId="139939e785252506" providerId="LiveId" clId="{71377741-F165-4F6F-A47B-9CF2275B8CFC}" dt="2021-11-08T12:21:25.697" v="17" actId="167"/>
          <ac:picMkLst>
            <pc:docMk/>
            <pc:sldMk cId="4230492914" sldId="330"/>
            <ac:picMk id="7" creationId="{A1DF531A-0EA9-4698-84B5-B588D48003C3}"/>
          </ac:picMkLst>
        </pc:picChg>
      </pc:sldChg>
      <pc:sldMasterChg chg="modSldLayout">
        <pc:chgData name="tom b" userId="139939e785252506" providerId="LiveId" clId="{71377741-F165-4F6F-A47B-9CF2275B8CFC}" dt="2021-11-08T12:20:40.042" v="15" actId="108"/>
        <pc:sldMasterMkLst>
          <pc:docMk/>
          <pc:sldMasterMk cId="2323047089" sldId="2147483660"/>
        </pc:sldMasterMkLst>
        <pc:sldLayoutChg chg="modSp">
          <pc:chgData name="tom b" userId="139939e785252506" providerId="LiveId" clId="{71377741-F165-4F6F-A47B-9CF2275B8CFC}" dt="2021-11-08T12:20:31.512" v="12" actId="108"/>
          <pc:sldLayoutMkLst>
            <pc:docMk/>
            <pc:sldMasterMk cId="2323047089" sldId="2147483660"/>
            <pc:sldLayoutMk cId="2421011451" sldId="2147483688"/>
          </pc:sldLayoutMkLst>
          <pc:spChg chg="mod">
            <ac:chgData name="tom b" userId="139939e785252506" providerId="LiveId" clId="{71377741-F165-4F6F-A47B-9CF2275B8CFC}" dt="2021-11-08T12:20:31.512" v="12" actId="108"/>
            <ac:spMkLst>
              <pc:docMk/>
              <pc:sldMasterMk cId="2323047089" sldId="2147483660"/>
              <pc:sldLayoutMk cId="2421011451" sldId="2147483688"/>
              <ac:spMk id="11" creationId="{A4230C6A-BAC5-374F-801E-032B04CDC53A}"/>
            </ac:spMkLst>
          </pc:spChg>
        </pc:sldLayoutChg>
        <pc:sldLayoutChg chg="modSp">
          <pc:chgData name="tom b" userId="139939e785252506" providerId="LiveId" clId="{71377741-F165-4F6F-A47B-9CF2275B8CFC}" dt="2021-11-08T12:20:37.943" v="14" actId="108"/>
          <pc:sldLayoutMkLst>
            <pc:docMk/>
            <pc:sldMasterMk cId="2323047089" sldId="2147483660"/>
            <pc:sldLayoutMk cId="2159031725" sldId="2147483689"/>
          </pc:sldLayoutMkLst>
          <pc:spChg chg="mod">
            <ac:chgData name="tom b" userId="139939e785252506" providerId="LiveId" clId="{71377741-F165-4F6F-A47B-9CF2275B8CFC}" dt="2021-11-08T12:20:37.943" v="14" actId="108"/>
            <ac:spMkLst>
              <pc:docMk/>
              <pc:sldMasterMk cId="2323047089" sldId="2147483660"/>
              <pc:sldLayoutMk cId="2159031725" sldId="2147483689"/>
              <ac:spMk id="5" creationId="{00000000-0000-0000-0000-000000000000}"/>
            </ac:spMkLst>
          </pc:spChg>
        </pc:sldLayoutChg>
        <pc:sldLayoutChg chg="modSp">
          <pc:chgData name="tom b" userId="139939e785252506" providerId="LiveId" clId="{71377741-F165-4F6F-A47B-9CF2275B8CFC}" dt="2021-11-08T12:20:40.042" v="15" actId="108"/>
          <pc:sldLayoutMkLst>
            <pc:docMk/>
            <pc:sldMasterMk cId="2323047089" sldId="2147483660"/>
            <pc:sldLayoutMk cId="2004331471" sldId="2147483690"/>
          </pc:sldLayoutMkLst>
          <pc:spChg chg="mod">
            <ac:chgData name="tom b" userId="139939e785252506" providerId="LiveId" clId="{71377741-F165-4F6F-A47B-9CF2275B8CFC}" dt="2021-11-08T12:20:40.042" v="15" actId="108"/>
            <ac:spMkLst>
              <pc:docMk/>
              <pc:sldMasterMk cId="2323047089" sldId="2147483660"/>
              <pc:sldLayoutMk cId="2004331471" sldId="2147483690"/>
              <ac:spMk id="5" creationId="{00000000-0000-0000-0000-000000000000}"/>
            </ac:spMkLst>
          </pc:spChg>
        </pc:sldLayoutChg>
        <pc:sldLayoutChg chg="modSp">
          <pc:chgData name="tom b" userId="139939e785252506" providerId="LiveId" clId="{71377741-F165-4F6F-A47B-9CF2275B8CFC}" dt="2021-11-08T12:20:34.057" v="13" actId="108"/>
          <pc:sldLayoutMkLst>
            <pc:docMk/>
            <pc:sldMasterMk cId="2323047089" sldId="2147483660"/>
            <pc:sldLayoutMk cId="1165178230" sldId="2147483691"/>
          </pc:sldLayoutMkLst>
          <pc:spChg chg="mod">
            <ac:chgData name="tom b" userId="139939e785252506" providerId="LiveId" clId="{71377741-F165-4F6F-A47B-9CF2275B8CFC}" dt="2021-11-08T12:20:34.057" v="13" actId="108"/>
            <ac:spMkLst>
              <pc:docMk/>
              <pc:sldMasterMk cId="2323047089" sldId="2147483660"/>
              <pc:sldLayoutMk cId="1165178230" sldId="2147483691"/>
              <ac:spMk id="11" creationId="{A4230C6A-BAC5-374F-801E-032B04CDC53A}"/>
            </ac:spMkLst>
          </pc:spChg>
        </pc:sldLayoutChg>
        <pc:sldLayoutChg chg="modSp">
          <pc:chgData name="tom b" userId="139939e785252506" providerId="LiveId" clId="{71377741-F165-4F6F-A47B-9CF2275B8CFC}" dt="2021-11-08T12:20:26.538" v="10" actId="108"/>
          <pc:sldLayoutMkLst>
            <pc:docMk/>
            <pc:sldMasterMk cId="2323047089" sldId="2147483660"/>
            <pc:sldLayoutMk cId="1603810798" sldId="2147483692"/>
          </pc:sldLayoutMkLst>
          <pc:spChg chg="mod">
            <ac:chgData name="tom b" userId="139939e785252506" providerId="LiveId" clId="{71377741-F165-4F6F-A47B-9CF2275B8CFC}" dt="2021-11-08T12:20:26.538" v="10" actId="108"/>
            <ac:spMkLst>
              <pc:docMk/>
              <pc:sldMasterMk cId="2323047089" sldId="2147483660"/>
              <pc:sldLayoutMk cId="1603810798" sldId="2147483692"/>
              <ac:spMk id="5" creationId="{00000000-0000-0000-0000-000000000000}"/>
            </ac:spMkLst>
          </pc:spChg>
        </pc:sldLayoutChg>
        <pc:sldLayoutChg chg="modSp">
          <pc:chgData name="tom b" userId="139939e785252506" providerId="LiveId" clId="{71377741-F165-4F6F-A47B-9CF2275B8CFC}" dt="2021-11-08T12:20:29.182" v="11" actId="108"/>
          <pc:sldLayoutMkLst>
            <pc:docMk/>
            <pc:sldMasterMk cId="2323047089" sldId="2147483660"/>
            <pc:sldLayoutMk cId="1001798168" sldId="2147483695"/>
          </pc:sldLayoutMkLst>
          <pc:spChg chg="mod">
            <ac:chgData name="tom b" userId="139939e785252506" providerId="LiveId" clId="{71377741-F165-4F6F-A47B-9CF2275B8CFC}" dt="2021-11-08T12:20:29.182" v="11" actId="108"/>
            <ac:spMkLst>
              <pc:docMk/>
              <pc:sldMasterMk cId="2323047089" sldId="2147483660"/>
              <pc:sldLayoutMk cId="1001798168" sldId="2147483695"/>
              <ac:spMk id="5" creationId="{00000000-0000-0000-0000-000000000000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Spalte2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D01-43D7-B794-11032EF4E9E5}"/>
              </c:ext>
            </c:extLst>
          </c:dPt>
          <c:dPt>
            <c:idx val="1"/>
            <c:bubble3D val="0"/>
            <c:spPr>
              <a:solidFill>
                <a:schemeClr val="accent6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D01-43D7-B794-11032EF4E9E5}"/>
              </c:ext>
            </c:extLst>
          </c:dPt>
          <c:dPt>
            <c:idx val="2"/>
            <c:bubble3D val="0"/>
            <c:spPr>
              <a:solidFill>
                <a:schemeClr val="accent5">
                  <a:alpha val="90000"/>
                </a:schemeClr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D01-43D7-B794-11032EF4E9E5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D01-43D7-B794-11032EF4E9E5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D01-43D7-B794-11032EF4E9E5}"/>
              </c:ext>
            </c:extLst>
          </c:dPt>
          <c:dPt>
            <c:idx val="5"/>
            <c:bubble3D val="0"/>
            <c:spPr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lt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DD01-43D7-B794-11032EF4E9E5}"/>
              </c:ext>
            </c:extLst>
          </c:dPt>
          <c:cat>
            <c:strRef>
              <c:f>Tabelle1!$A$2:$A$7</c:f>
              <c:strCache>
                <c:ptCount val="6"/>
                <c:pt idx="0">
                  <c:v>Miete/Darlehen</c:v>
                </c:pt>
                <c:pt idx="1">
                  <c:v>Nahrungsmittel</c:v>
                </c:pt>
                <c:pt idx="2">
                  <c:v>Transport</c:v>
                </c:pt>
                <c:pt idx="3">
                  <c:v>Bekleidung und Dienstleistungen</c:v>
                </c:pt>
                <c:pt idx="4">
                  <c:v>Körperpflegeprodukte</c:v>
                </c:pt>
                <c:pt idx="5">
                  <c:v>Abos</c:v>
                </c:pt>
              </c:strCache>
            </c:strRef>
          </c:cat>
          <c:val>
            <c:numRef>
              <c:f>Tabelle1!$B$2:$B$7</c:f>
              <c:numCache>
                <c:formatCode>General</c:formatCode>
                <c:ptCount val="6"/>
                <c:pt idx="0">
                  <c:v>35</c:v>
                </c:pt>
                <c:pt idx="1">
                  <c:v>20</c:v>
                </c:pt>
                <c:pt idx="2">
                  <c:v>15</c:v>
                </c:pt>
                <c:pt idx="3">
                  <c:v>13</c:v>
                </c:pt>
                <c:pt idx="4">
                  <c:v>10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D01-43D7-B794-11032EF4E9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E08E61B3-4BBB-47D6-AF58-16D89CA3B8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r-Latn-C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3F41491-E207-4CD6-A9CB-1D3933C21D2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8423C3-D5AF-4925-AFCF-3F6A391BE80F}" type="datetimeFigureOut">
              <a:rPr lang="sr-Latn-CS" smtClean="0"/>
              <a:pPr/>
              <a:t>29.1.2024.</a:t>
            </a:fld>
            <a:endParaRPr lang="sr-Latn-C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9D717C-5F6A-4B7A-A87F-1E154DF2D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r-Latn-C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F02979-5BED-439A-9CA1-85BCEFF6DE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2DBBF3-82BD-4658-9F7A-5B28869FB808}" type="slidenum">
              <a:rPr lang="sr-Latn-CS" smtClean="0"/>
              <a:pPr/>
              <a:t>‹#›</a:t>
            </a:fld>
            <a:endParaRPr lang="sr-Latn-CS"/>
          </a:p>
        </p:txBody>
      </p:sp>
    </p:spTree>
    <p:extLst>
      <p:ext uri="{BB962C8B-B14F-4D97-AF65-F5344CB8AC3E}">
        <p14:creationId xmlns:p14="http://schemas.microsoft.com/office/powerpoint/2010/main" val="35731456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TWBerlin Office" panose="02000000000000000000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TWBerlin Office" panose="02000000000000000000" pitchFamily="2" charset="0"/>
              </a:defRPr>
            </a:lvl1pPr>
          </a:lstStyle>
          <a:p>
            <a:fld id="{4123B55E-0ACE-924D-BFE6-EE8E92F2A39E}" type="datetimeFigureOut">
              <a:rPr lang="de-DE" smtClean="0"/>
              <a:pPr/>
              <a:t>29.01.2024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TWBerlin Office" panose="02000000000000000000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TWBerlin Office" panose="02000000000000000000" pitchFamily="2" charset="0"/>
              </a:defRPr>
            </a:lvl1pPr>
          </a:lstStyle>
          <a:p>
            <a:fld id="{4EC162E9-57E0-E046-B6DC-E8FB2FA9A909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7825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Foto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3">
            <a:extLst>
              <a:ext uri="{FF2B5EF4-FFF2-40B4-BE49-F238E27FC236}">
                <a16:creationId xmlns:a16="http://schemas.microsoft.com/office/drawing/2014/main" id="{2521101C-AC3B-49B5-89D0-97651239E41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4253096"/>
            <a:ext cx="6490224" cy="856099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364" y="3189130"/>
            <a:ext cx="6637920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64" y="2790660"/>
            <a:ext cx="6637920" cy="1064389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8CD9B568-1D16-4F42-9040-2098434EC3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2574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1ECC62E-96F4-834C-A933-7E3D7EC38A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50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2spaltiger Text mit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750" y="305147"/>
            <a:ext cx="4649470" cy="443628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098409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200"/>
            </a:lvl3pPr>
            <a:lvl4pPr marL="642937" indent="-285750">
              <a:defRPr lang="de-DE" sz="11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536575" lvl="3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75D05B5-8664-4549-B424-D3465DBFD393}"/>
              </a:ext>
            </a:extLst>
          </p:cNvPr>
          <p:cNvSpPr/>
          <p:nvPr userDrawn="1"/>
        </p:nvSpPr>
        <p:spPr>
          <a:xfrm>
            <a:off x="5470724" y="-4"/>
            <a:ext cx="3673276" cy="51435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53866" y="1320164"/>
            <a:ext cx="2310634" cy="3098410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DFF2494-B727-44F8-8462-B033CDBF9D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5655" y="4587241"/>
            <a:ext cx="720321" cy="2215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6847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3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998574"/>
            <a:ext cx="2382188" cy="3420000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100"/>
            </a:lvl3pPr>
            <a:lvl4pPr>
              <a:defRPr sz="1400"/>
            </a:lvl4pPr>
            <a:lvl5pPr>
              <a:lnSpc>
                <a:spcPct val="100000"/>
              </a:lnSpc>
              <a:defRPr sz="1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lvl="4"/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111156" y="998574"/>
            <a:ext cx="2382188" cy="3420000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4C3E0C8-2037-4B8D-B8DA-FB01A6D8704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682312" y="998574"/>
            <a:ext cx="2382188" cy="3420000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160381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3spaltiger Text +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2390018"/>
            <a:ext cx="2382188" cy="20285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 marL="179388" indent="-179388">
              <a:lnSpc>
                <a:spcPct val="100000"/>
              </a:lnSpc>
              <a:defRPr lang="de-DE" sz="12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111156" y="2390018"/>
            <a:ext cx="2382188" cy="20285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4C3E0C8-2037-4B8D-B8DA-FB01A6D8704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682312" y="2390018"/>
            <a:ext cx="2382188" cy="20285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8" name="Bildplatzhalter 16">
            <a:extLst>
              <a:ext uri="{FF2B5EF4-FFF2-40B4-BE49-F238E27FC236}">
                <a16:creationId xmlns:a16="http://schemas.microsoft.com/office/drawing/2014/main" id="{B3D049B4-0077-49D3-9E92-CA89E025BA6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9751" y="1040190"/>
            <a:ext cx="2382438" cy="1228878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Bildplatzhalter 16">
            <a:extLst>
              <a:ext uri="{FF2B5EF4-FFF2-40B4-BE49-F238E27FC236}">
                <a16:creationId xmlns:a16="http://schemas.microsoft.com/office/drawing/2014/main" id="{2F88F239-9330-4169-AFE2-939BDBD39EE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111156" y="1040190"/>
            <a:ext cx="2382438" cy="1228878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0" name="Bildplatzhalter 16">
            <a:extLst>
              <a:ext uri="{FF2B5EF4-FFF2-40B4-BE49-F238E27FC236}">
                <a16:creationId xmlns:a16="http://schemas.microsoft.com/office/drawing/2014/main" id="{2F20F21C-2A49-4290-A8C1-ABFFEB698A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682312" y="1040190"/>
            <a:ext cx="2382438" cy="1228878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179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Text-Bi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16">
            <a:extLst>
              <a:ext uri="{FF2B5EF4-FFF2-40B4-BE49-F238E27FC236}">
                <a16:creationId xmlns:a16="http://schemas.microsoft.com/office/drawing/2014/main" id="{0C44FC99-9462-4326-926A-3B688F31A4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70724" y="-1"/>
            <a:ext cx="3673275" cy="514349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0" y="305147"/>
            <a:ext cx="4661424" cy="87665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2751049" cy="18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AB940CF-F783-4F3D-A60A-EC1AF0CB4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098409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200"/>
            </a:lvl3pPr>
            <a:lvl4pPr marL="642937" indent="-285750">
              <a:defRPr lang="de-DE" sz="11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536575" lvl="3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2101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Text-Bi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16">
            <a:extLst>
              <a:ext uri="{FF2B5EF4-FFF2-40B4-BE49-F238E27FC236}">
                <a16:creationId xmlns:a16="http://schemas.microsoft.com/office/drawing/2014/main" id="{0C44FC99-9462-4326-926A-3B688F31A4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5470724" cy="514349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2313" y="1368245"/>
            <a:ext cx="2262187" cy="30489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 marL="136525" indent="-136525">
              <a:lnSpc>
                <a:spcPct val="100000"/>
              </a:lnSpc>
              <a:tabLst/>
              <a:defRPr sz="1200"/>
            </a:lvl2pPr>
            <a:lvl3pPr>
              <a:lnSpc>
                <a:spcPct val="100000"/>
              </a:lnSpc>
              <a:defRPr sz="1100"/>
            </a:lvl3pPr>
            <a:lvl4pPr>
              <a:defRPr sz="1200"/>
            </a:lvl4pPr>
            <a:lvl5pPr marL="536575" indent="-265113">
              <a:lnSpc>
                <a:spcPct val="100000"/>
              </a:lnSpc>
              <a:defRPr sz="1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2313" y="305146"/>
            <a:ext cx="2982912" cy="1063099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2751049" cy="18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517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058863"/>
            <a:ext cx="5459294" cy="40846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Bildplatzhalter 7">
            <a:extLst>
              <a:ext uri="{FF2B5EF4-FFF2-40B4-BE49-F238E27FC236}">
                <a16:creationId xmlns:a16="http://schemas.microsoft.com/office/drawing/2014/main" id="{7205E5B9-08E1-1F43-B4E5-E9F913D027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70724" y="1058863"/>
            <a:ext cx="3673276" cy="40846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013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Foto quer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058400"/>
            <a:ext cx="9144000" cy="40846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4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Foto vollforma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0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03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Foto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9144000" cy="257174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4331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1058862"/>
            <a:ext cx="9144001" cy="40846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729F2FF-BCA5-394F-B072-D8F1B151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7524750" cy="443628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55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ohne Fo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1" y="0"/>
            <a:ext cx="6886576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749" y="1886097"/>
            <a:ext cx="6037220" cy="919423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49" y="1011286"/>
            <a:ext cx="6037219" cy="87665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A3A5A3-F13C-9A47-B4CC-A42DEA8027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212D9A26-2571-4012-B1B1-A037484CD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9750" y="2868612"/>
            <a:ext cx="6037219" cy="856099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</p:spTree>
    <p:extLst>
      <p:ext uri="{BB962C8B-B14F-4D97-AF65-F5344CB8AC3E}">
        <p14:creationId xmlns:p14="http://schemas.microsoft.com/office/powerpoint/2010/main" val="1197153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1" y="0"/>
            <a:ext cx="6138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439200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282275C-62C9-2940-B8FE-A5F1523AB816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A3A5A3-F13C-9A47-B4CC-A42DEA8027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1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96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7">
            <a:extLst>
              <a:ext uri="{FF2B5EF4-FFF2-40B4-BE49-F238E27FC236}">
                <a16:creationId xmlns:a16="http://schemas.microsoft.com/office/drawing/2014/main" id="{E9F2FC35-0648-4B8C-BA02-E458FABC0A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9144000" cy="257174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1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D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6" name="Bildplatzhalter 16">
            <a:extLst>
              <a:ext uri="{FF2B5EF4-FFF2-40B4-BE49-F238E27FC236}">
                <a16:creationId xmlns:a16="http://schemas.microsoft.com/office/drawing/2014/main" id="{D503D432-E88B-41C4-9764-32E59E6654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9639" y="2192781"/>
            <a:ext cx="1577219" cy="157721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95000"/>
              </a:schemeClr>
            </a:soli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896BE43-AB87-43D5-A0F7-5FFB69CF51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5638" y="2781976"/>
            <a:ext cx="4212000" cy="135023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31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D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7E3CC8F7-623C-4CFC-B681-B8761208CBE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9144000" cy="257174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6" name="Bildplatzhalter 16">
            <a:extLst>
              <a:ext uri="{FF2B5EF4-FFF2-40B4-BE49-F238E27FC236}">
                <a16:creationId xmlns:a16="http://schemas.microsoft.com/office/drawing/2014/main" id="{D503D432-E88B-41C4-9764-32E59E6654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9639" y="2192781"/>
            <a:ext cx="1577219" cy="157721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95000"/>
              </a:schemeClr>
            </a:soli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896BE43-AB87-43D5-A0F7-5FFB69CF51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5638" y="2781976"/>
            <a:ext cx="4212000" cy="135023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35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-1"/>
            <a:ext cx="9144001" cy="51954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41101" y="1374007"/>
            <a:ext cx="2661794" cy="155678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3751914" y="3691292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26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elfolie mit Foto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364" y="3189130"/>
            <a:ext cx="6637920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64" y="2790660"/>
            <a:ext cx="6637920" cy="1064389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8CD9B568-1D16-4F42-9040-2098434EC3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2574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F0EB289D-B558-A34C-9D9C-3846A1A45C7B}"/>
              </a:ext>
            </a:extLst>
          </p:cNvPr>
          <p:cNvSpPr txBox="1">
            <a:spLocks/>
          </p:cNvSpPr>
          <p:nvPr userDrawn="1"/>
        </p:nvSpPr>
        <p:spPr>
          <a:xfrm>
            <a:off x="540976" y="4608425"/>
            <a:ext cx="4391387" cy="273844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457200" rtl="0" eaLnBrk="1" latinLnBrk="0" hangingPunct="1">
              <a:lnSpc>
                <a:spcPts val="2100"/>
              </a:lnSpc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D4CBF11-628F-CB48-A8AA-F12EABB8F226}" type="datetime4">
              <a:rPr lang="de-DE" sz="1600" smtClean="0">
                <a:latin typeface="HTWBerlin Office" panose="02000000000000000000" pitchFamily="2" charset="0"/>
              </a:rPr>
              <a:pPr/>
              <a:t>29. Januar 2024</a:t>
            </a:fld>
            <a:endParaRPr lang="de-DE" sz="1600" dirty="0">
              <a:latin typeface="HTWBerlin Office" panose="02000000000000000000" pitchFamily="2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790B71E-342E-0A47-8C5D-69F19A7694E6}"/>
              </a:ext>
            </a:extLst>
          </p:cNvPr>
          <p:cNvSpPr txBox="1"/>
          <p:nvPr userDrawn="1"/>
        </p:nvSpPr>
        <p:spPr>
          <a:xfrm>
            <a:off x="540977" y="4345200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sz="1600" b="0" dirty="0" err="1">
                <a:latin typeface="HTWBerlin Office" panose="02000000000000000000" pitchFamily="2" charset="0"/>
              </a:rPr>
              <a:t>Referent_in</a:t>
            </a:r>
            <a:r>
              <a:rPr lang="de-DE" sz="1600" b="0" dirty="0">
                <a:latin typeface="HTWBerlin Office" panose="02000000000000000000" pitchFamily="2" charset="0"/>
              </a:rPr>
              <a:t> im Master ergänzen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1ECC62E-96F4-834C-A933-7E3D7EC38A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0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bschluss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439200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50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ohne Fo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E7C99A-B396-594B-AC2B-84BE3CD67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750" y="1886097"/>
            <a:ext cx="6490224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6490224" cy="87665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BD791C2B-C127-47CC-8015-A510378142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2868612"/>
            <a:ext cx="6490224" cy="856099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</p:spTree>
    <p:extLst>
      <p:ext uri="{BB962C8B-B14F-4D97-AF65-F5344CB8AC3E}">
        <p14:creationId xmlns:p14="http://schemas.microsoft.com/office/powerpoint/2010/main" val="50211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49" y="1011286"/>
            <a:ext cx="6030383" cy="1560464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9EB64A6D-7E18-4E79-A705-DE5D4E7594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4120007" cy="18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/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3" name="Foliennummernplatzhalter 11">
            <a:extLst>
              <a:ext uri="{FF2B5EF4-FFF2-40B4-BE49-F238E27FC236}">
                <a16:creationId xmlns:a16="http://schemas.microsoft.com/office/drawing/2014/main" id="{D444DE69-931F-4A41-A45E-1ACE19F49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39750" y="4687099"/>
            <a:ext cx="1728788" cy="18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72F8F88-A86D-4C46-BAE5-29BAADE0B7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5655" y="4587241"/>
            <a:ext cx="720321" cy="2215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39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Foto ho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880812"/>
            <a:ext cx="4212000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1006001"/>
            <a:ext cx="4212000" cy="872331"/>
          </a:xfrm>
        </p:spPr>
        <p:txBody>
          <a:bodyPr anchor="b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15BD2579-D21F-0049-8834-9A86D5CAB6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8CD9B568-1D16-4F42-9040-2098434EC3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11638" cy="51435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790B71E-342E-0A47-8C5D-69F19A7694E6}"/>
              </a:ext>
            </a:extLst>
          </p:cNvPr>
          <p:cNvSpPr txBox="1"/>
          <p:nvPr userDrawn="1"/>
        </p:nvSpPr>
        <p:spPr>
          <a:xfrm>
            <a:off x="4543105" y="2808000"/>
            <a:ext cx="3521507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B2114F-2251-469A-AF7A-2BAA547F05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1" y="2868612"/>
            <a:ext cx="4212000" cy="842205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</p:spTree>
    <p:extLst>
      <p:ext uri="{BB962C8B-B14F-4D97-AF65-F5344CB8AC3E}">
        <p14:creationId xmlns:p14="http://schemas.microsoft.com/office/powerpoint/2010/main" val="306360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900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1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997200"/>
            <a:ext cx="7524500" cy="3420000"/>
          </a:xfr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defRPr lang="de-DE" sz="2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tabLst/>
              <a:defRPr lang="de-DE" sz="2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algn="l" defTabSz="685800" rtl="0" eaLnBrk="1" latinLnBrk="0" hangingPunct="1">
              <a:buFont typeface="Arial" panose="020B0604020202020204" pitchFamily="34" charset="0"/>
              <a:defRPr lang="de-DE" sz="24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defRPr lang="en-US" sz="16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>
              <a:lnSpc>
                <a:spcPct val="100000"/>
              </a:lnSpc>
              <a:defRPr/>
            </a:lvl6pPr>
          </a:lstStyle>
          <a:p>
            <a:pPr marL="0" marR="0" lvl="0" indent="0" algn="l" defTabSz="6858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Dritte Ebene</a:t>
            </a:r>
          </a:p>
          <a:p>
            <a:pPr marL="450850" marR="0" lvl="4" indent="-179388" algn="l" defTabSz="6858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Vierte Ebene</a:t>
            </a:r>
          </a:p>
          <a:p>
            <a:pPr marL="628650" marR="0" lvl="5" indent="-17780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3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Fünfte Ebene</a:t>
            </a: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949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998574"/>
            <a:ext cx="3671638" cy="3420000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 marL="0" indent="0">
              <a:lnSpc>
                <a:spcPct val="100000"/>
              </a:lnSpc>
              <a:buFont typeface="Arial" panose="020B0604020202020204" pitchFamily="34" charset="0"/>
              <a:buNone/>
              <a:defRPr lang="de-DE" sz="14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179388" indent="0">
              <a:lnSpc>
                <a:spcPct val="100000"/>
              </a:lnSpc>
              <a:buNone/>
              <a:defRPr lang="de-DE" sz="12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536575" indent="-179388">
              <a:lnSpc>
                <a:spcPct val="100000"/>
              </a:lnSpc>
              <a:defRPr sz="1100"/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2613" y="998574"/>
            <a:ext cx="3671638" cy="3420000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 marL="179388" indent="0">
              <a:buNone/>
              <a:defRPr lang="de-DE" sz="12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357187" indent="0">
              <a:buNone/>
              <a:defRPr lang="de-DE" sz="1100" kern="1200" noProof="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534987" marR="0" lvl="3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92692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spaltiger 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2660952"/>
            <a:ext cx="3671638" cy="1757622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 marL="0" indent="0">
              <a:lnSpc>
                <a:spcPct val="100000"/>
              </a:lnSpc>
              <a:buNone/>
              <a:defRPr lang="de-DE" sz="12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179388" indent="0">
              <a:lnSpc>
                <a:spcPct val="100000"/>
              </a:lnSpc>
              <a:buNone/>
              <a:defRPr lang="de-DE" sz="11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>
              <a:lnSpc>
                <a:spcPct val="100000"/>
              </a:lnSpc>
              <a:defRPr sz="1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lvl="4"/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2613" y="2660952"/>
            <a:ext cx="3671638" cy="1757622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 marL="179388" indent="-179388">
              <a:lnSpc>
                <a:spcPct val="100000"/>
              </a:lnSpc>
              <a:defRPr lang="de-DE" sz="12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179388" indent="0">
              <a:buNone/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defRPr lang="de-DE" sz="10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8" name="Bildplatzhalter 16">
            <a:extLst>
              <a:ext uri="{FF2B5EF4-FFF2-40B4-BE49-F238E27FC236}">
                <a16:creationId xmlns:a16="http://schemas.microsoft.com/office/drawing/2014/main" id="{E746415B-0A49-4500-A0FE-A1DD9DB3F9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9750" y="998574"/>
            <a:ext cx="3671887" cy="1517236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Bildplatzhalter 16">
            <a:extLst>
              <a:ext uri="{FF2B5EF4-FFF2-40B4-BE49-F238E27FC236}">
                <a16:creationId xmlns:a16="http://schemas.microsoft.com/office/drawing/2014/main" id="{14C449FC-589D-4576-B7D5-AD4142CE08E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92613" y="998574"/>
            <a:ext cx="3671887" cy="1517236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820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750" y="305147"/>
            <a:ext cx="7524750" cy="443628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000" y="998574"/>
            <a:ext cx="7524500" cy="34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3"/>
            <a:r>
              <a:rPr lang="de-DE" dirty="0"/>
              <a:t>Dritte Ebene</a:t>
            </a:r>
          </a:p>
          <a:p>
            <a:pPr lvl="4"/>
            <a:r>
              <a:rPr lang="de-DE" dirty="0"/>
              <a:t>Vierte Ebene</a:t>
            </a:r>
          </a:p>
          <a:p>
            <a:pPr lvl="5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50125" y="4687099"/>
            <a:ext cx="5484949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000" b="1">
                <a:solidFill>
                  <a:srgbClr val="787878"/>
                </a:solidFill>
                <a:latin typeface="HTWBerlin Office" panose="02000000000000000000" pitchFamily="2" charset="0"/>
              </a:defRPr>
            </a:lvl1pPr>
          </a:lstStyle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750" y="4687099"/>
            <a:ext cx="1728788" cy="18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 b="1">
                <a:solidFill>
                  <a:srgbClr val="787878"/>
                </a:solidFill>
                <a:latin typeface="HTWBerlin Office" panose="02000000000000000000" pitchFamily="2" charset="0"/>
              </a:defRPr>
            </a:lvl1pPr>
          </a:lstStyle>
          <a:p>
            <a:fld id="{45D25029-37DE-484F-BFE0-9B37AF2B26B8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AEA85BA-5B54-674A-882E-91B4CCB68B6A}"/>
              </a:ext>
            </a:extLst>
          </p:cNvPr>
          <p:cNvPicPr>
            <a:picLocks noChangeAspect="1"/>
          </p:cNvPicPr>
          <p:nvPr userDrawn="1"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4500" y="4587241"/>
            <a:ext cx="720000" cy="22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047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8" r:id="rId2"/>
    <p:sldLayoutId id="2147483681" r:id="rId3"/>
    <p:sldLayoutId id="2147483694" r:id="rId4"/>
    <p:sldLayoutId id="2147483680" r:id="rId5"/>
    <p:sldLayoutId id="2147483687" r:id="rId6"/>
    <p:sldLayoutId id="2147483662" r:id="rId7"/>
    <p:sldLayoutId id="2147483672" r:id="rId8"/>
    <p:sldLayoutId id="2147483697" r:id="rId9"/>
    <p:sldLayoutId id="2147483693" r:id="rId10"/>
    <p:sldLayoutId id="2147483692" r:id="rId11"/>
    <p:sldLayoutId id="2147483695" r:id="rId12"/>
    <p:sldLayoutId id="2147483688" r:id="rId13"/>
    <p:sldLayoutId id="2147483691" r:id="rId14"/>
    <p:sldLayoutId id="2147483683" r:id="rId15"/>
    <p:sldLayoutId id="2147483677" r:id="rId16"/>
    <p:sldLayoutId id="2147483689" r:id="rId17"/>
    <p:sldLayoutId id="2147483690" r:id="rId18"/>
    <p:sldLayoutId id="2147483679" r:id="rId19"/>
    <p:sldLayoutId id="2147483684" r:id="rId20"/>
    <p:sldLayoutId id="2147483685" r:id="rId21"/>
    <p:sldLayoutId id="2147483699" r:id="rId22"/>
    <p:sldLayoutId id="2147483698" r:id="rId23"/>
    <p:sldLayoutId id="2147483700" r:id="rId24"/>
    <p:sldLayoutId id="2147483686" r:id="rId25"/>
    <p:sldLayoutId id="2147483701" r:id="rId26"/>
    <p:sldLayoutId id="2147483702" r:id="rId2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ts val="3400"/>
        </a:lnSpc>
        <a:spcBef>
          <a:spcPct val="0"/>
        </a:spcBef>
        <a:buNone/>
        <a:defRPr sz="3200" b="1" kern="1200">
          <a:solidFill>
            <a:schemeClr val="tx1"/>
          </a:solidFill>
          <a:latin typeface="HTWBerlin Office" panose="02000000000000000000" pitchFamily="2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ts val="2500"/>
        </a:lnSpc>
        <a:spcBef>
          <a:spcPts val="0"/>
        </a:spcBef>
        <a:spcAft>
          <a:spcPts val="55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1pPr>
      <a:lvl2pPr marL="179388" indent="-179388" algn="l" defTabSz="685800" rtl="0" eaLnBrk="1" latinLnBrk="0" hangingPunct="1">
        <a:lnSpc>
          <a:spcPts val="25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2pPr>
      <a:lvl3pPr marL="357188" indent="-177800" algn="l" defTabSz="685800" rtl="0" eaLnBrk="1" latinLnBrk="0" hangingPunct="1">
        <a:lnSpc>
          <a:spcPts val="21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3pPr>
      <a:lvl4pPr marL="357188" indent="-177800" algn="l" defTabSz="685800" rtl="0" eaLnBrk="1" latinLnBrk="0" hangingPunct="1">
        <a:lnSpc>
          <a:spcPts val="21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4pPr>
      <a:lvl5pPr marL="450850" indent="-179388" algn="l" defTabSz="685800" rtl="0" eaLnBrk="1" latinLnBrk="0" hangingPunct="1">
        <a:lnSpc>
          <a:spcPts val="19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5pPr>
      <a:lvl6pPr marL="628650" indent="-17780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" userDrawn="1">
          <p15:clr>
            <a:srgbClr val="F26B43"/>
          </p15:clr>
        </p15:guide>
        <p15:guide id="2" pos="5080" userDrawn="1">
          <p15:clr>
            <a:srgbClr val="F26B43"/>
          </p15:clr>
        </p15:guide>
        <p15:guide id="3" pos="340" userDrawn="1">
          <p15:clr>
            <a:srgbClr val="F26B43"/>
          </p15:clr>
        </p15:guide>
        <p15:guide id="4" pos="3969" userDrawn="1">
          <p15:clr>
            <a:srgbClr val="F26B43"/>
          </p15:clr>
        </p15:guide>
        <p15:guide id="5" pos="3855" userDrawn="1">
          <p15:clr>
            <a:srgbClr val="F26B43"/>
          </p15:clr>
        </p15:guide>
        <p15:guide id="6" pos="1429" userDrawn="1">
          <p15:clr>
            <a:srgbClr val="F26B43"/>
          </p15:clr>
        </p15:guide>
        <p15:guide id="7" pos="1542" userDrawn="1">
          <p15:clr>
            <a:srgbClr val="F26B43"/>
          </p15:clr>
        </p15:guide>
        <p15:guide id="8" pos="5534" userDrawn="1">
          <p15:clr>
            <a:srgbClr val="F26B43"/>
          </p15:clr>
        </p15:guide>
        <p15:guide id="9" orient="horz" pos="667" userDrawn="1">
          <p15:clr>
            <a:srgbClr val="F26B43"/>
          </p15:clr>
        </p15:guide>
        <p15:guide id="10" orient="horz" pos="2777" userDrawn="1">
          <p15:clr>
            <a:srgbClr val="F26B43"/>
          </p15:clr>
        </p15:guide>
        <p15:guide id="11" orient="horz" pos="3026" userDrawn="1">
          <p15:clr>
            <a:srgbClr val="F26B43"/>
          </p15:clr>
        </p15:guide>
        <p15:guide id="12" pos="2653" userDrawn="1">
          <p15:clr>
            <a:srgbClr val="F26B43"/>
          </p15:clr>
        </p15:guide>
        <p15:guide id="13" pos="276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platzhalter 11">
            <a:extLst>
              <a:ext uri="{FF2B5EF4-FFF2-40B4-BE49-F238E27FC236}">
                <a16:creationId xmlns:a16="http://schemas.microsoft.com/office/drawing/2014/main" id="{A957718C-B362-42EE-A93C-78E3BE581E2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/>
      </p:pic>
      <p:sp>
        <p:nvSpPr>
          <p:cNvPr id="2" name="Untertitel 1">
            <a:extLst>
              <a:ext uri="{FF2B5EF4-FFF2-40B4-BE49-F238E27FC236}">
                <a16:creationId xmlns:a16="http://schemas.microsoft.com/office/drawing/2014/main" id="{3BBA3B6C-EA49-2345-BBB3-857880F5B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364" y="3443337"/>
            <a:ext cx="6637920" cy="614621"/>
          </a:xfrm>
        </p:spPr>
        <p:txBody>
          <a:bodyPr/>
          <a:lstStyle/>
          <a:p>
            <a:r>
              <a:rPr lang="de-DE" dirty="0"/>
              <a:t>Abschlusspräsentation Mobile Anwendungen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F2E58D5-994D-644C-92FE-E3613313C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64" y="2790660"/>
            <a:ext cx="6637920" cy="436017"/>
          </a:xfrm>
        </p:spPr>
        <p:txBody>
          <a:bodyPr/>
          <a:lstStyle/>
          <a:p>
            <a:r>
              <a:rPr lang="de-DE" dirty="0" err="1"/>
              <a:t>BudgIT</a:t>
            </a:r>
            <a:r>
              <a:rPr lang="de-DE" dirty="0"/>
              <a:t>: Android Budget App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E4ADB53-070F-0CD7-504E-89E2E695F9CA}"/>
              </a:ext>
            </a:extLst>
          </p:cNvPr>
          <p:cNvSpPr txBox="1">
            <a:spLocks/>
          </p:cNvSpPr>
          <p:nvPr/>
        </p:nvSpPr>
        <p:spPr>
          <a:xfrm>
            <a:off x="474436" y="4271150"/>
            <a:ext cx="6490224" cy="85609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79388" indent="-179388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357188" indent="-17780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357188" indent="-17780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450850" indent="-179388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628650" indent="-1778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dirty="0"/>
              <a:t>Vladimir </a:t>
            </a:r>
            <a:r>
              <a:rPr lang="de-DE" sz="1800" dirty="0" err="1"/>
              <a:t>Osetrov</a:t>
            </a:r>
            <a:r>
              <a:rPr lang="de-DE" sz="1800" dirty="0"/>
              <a:t> und Jan Furio / 28.01.2024</a:t>
            </a:r>
          </a:p>
          <a:p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9FB50A-F590-DFD0-8B48-BDCFE01CC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5580" y="5958"/>
            <a:ext cx="2598420" cy="259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0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289936"/>
          </a:xfrm>
        </p:spPr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Transaction </a:t>
            </a:r>
            <a:r>
              <a:rPr lang="de-DE" sz="1600" b="1" dirty="0" err="1"/>
              <a:t>History</a:t>
            </a:r>
            <a:endParaRPr lang="de-DE" sz="1600" b="1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Alle von den User hinzugefügten Transaktionen werden hier angezeigt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 err="1"/>
              <a:t>Swipe</a:t>
            </a:r>
            <a:r>
              <a:rPr lang="de-DE" sz="1600" b="1" dirty="0"/>
              <a:t> </a:t>
            </a:r>
            <a:r>
              <a:rPr lang="de-DE" sz="1600" b="1" dirty="0" err="1"/>
              <a:t>to</a:t>
            </a:r>
            <a:r>
              <a:rPr lang="de-DE" sz="1600" b="1" dirty="0"/>
              <a:t> Delete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User kann Transaktionen einzeln durch rechts oder links </a:t>
            </a:r>
            <a:r>
              <a:rPr lang="de-DE" sz="1600" dirty="0" err="1"/>
              <a:t>swipe</a:t>
            </a:r>
            <a:r>
              <a:rPr lang="de-DE" sz="1600" dirty="0"/>
              <a:t> Geste löschen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Delete All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User kann alle von ihm eingegebene Transaktionen löschen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Transactions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10</a:t>
            </a:fld>
            <a:endParaRPr lang="de-DE"/>
          </a:p>
        </p:txBody>
      </p:sp>
      <p:pic>
        <p:nvPicPr>
          <p:cNvPr id="6" name="screen-20240129-120901~2">
            <a:hlinkClick r:id="" action="ppaction://media"/>
            <a:extLst>
              <a:ext uri="{FF2B5EF4-FFF2-40B4-BE49-F238E27FC236}">
                <a16:creationId xmlns:a16="http://schemas.microsoft.com/office/drawing/2014/main" id="{7B483D27-E9B4-D62C-5BD6-07FA967885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7111" y="595237"/>
            <a:ext cx="1720499" cy="382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7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289936"/>
          </a:xfrm>
        </p:spPr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 err="1"/>
              <a:t>budget</a:t>
            </a:r>
            <a:r>
              <a:rPr lang="de-DE" sz="1600" b="1" dirty="0"/>
              <a:t> Tabelle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Besitzt eine </a:t>
            </a:r>
            <a:r>
              <a:rPr lang="de-DE" sz="1600" dirty="0" err="1"/>
              <a:t>PrimaryKey</a:t>
            </a:r>
            <a:r>
              <a:rPr lang="de-DE" sz="1600" dirty="0"/>
              <a:t>, speichert die </a:t>
            </a:r>
            <a:r>
              <a:rPr lang="de-DE" sz="1600" dirty="0" err="1"/>
              <a:t>frequency</a:t>
            </a:r>
            <a:r>
              <a:rPr lang="de-DE" sz="1600" dirty="0"/>
              <a:t> als String und den </a:t>
            </a:r>
            <a:r>
              <a:rPr lang="de-DE" sz="1600" dirty="0" err="1"/>
              <a:t>amountBudget</a:t>
            </a:r>
            <a:r>
              <a:rPr lang="de-DE" sz="1600" dirty="0"/>
              <a:t> als </a:t>
            </a:r>
            <a:r>
              <a:rPr lang="de-DE" sz="1600" dirty="0" err="1"/>
              <a:t>Int</a:t>
            </a: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Transactions Tabelle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Besitzt eine </a:t>
            </a:r>
            <a:r>
              <a:rPr lang="de-DE" sz="1600" dirty="0" err="1"/>
              <a:t>PrimaryKey</a:t>
            </a:r>
            <a:r>
              <a:rPr lang="de-DE" sz="1600" dirty="0"/>
              <a:t>, speichert den </a:t>
            </a:r>
            <a:r>
              <a:rPr lang="de-DE" sz="1600" dirty="0" err="1"/>
              <a:t>amount</a:t>
            </a:r>
            <a:r>
              <a:rPr lang="de-DE" sz="1600" dirty="0"/>
              <a:t>, </a:t>
            </a:r>
            <a:r>
              <a:rPr lang="de-DE" sz="1600" dirty="0" err="1"/>
              <a:t>label</a:t>
            </a:r>
            <a:r>
              <a:rPr lang="de-DE" sz="1600" dirty="0"/>
              <a:t> und date als String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Datenbank </a:t>
            </a:r>
            <a:r>
              <a:rPr lang="de-DE" dirty="0" err="1"/>
              <a:t>Strutur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11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55A6BA-3F0A-F7C1-A9D5-57E65F6D8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4759" y="1320164"/>
            <a:ext cx="3069241" cy="9594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6D8873-ABAC-FE2E-196E-4D616C9179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18"/>
          <a:stretch/>
        </p:blipFill>
        <p:spPr>
          <a:xfrm>
            <a:off x="5534759" y="2485382"/>
            <a:ext cx="2736800" cy="95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5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5">
            <a:extLst>
              <a:ext uri="{FF2B5EF4-FFF2-40B4-BE49-F238E27FC236}">
                <a16:creationId xmlns:a16="http://schemas.microsoft.com/office/drawing/2014/main" id="{89372809-99AC-43F8-88D8-0309BB5653F1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250"/>
            <a:ext cx="9144000" cy="2574000"/>
          </a:xfrm>
          <a:prstGeom prst="rect">
            <a:avLst/>
          </a:prstGeom>
          <a:solidFill>
            <a:schemeClr val="accent1">
              <a:alpha val="61000"/>
            </a:schemeClr>
          </a:solidFill>
          <a:ln>
            <a:noFill/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F2ADB3B-6CC0-435F-A69C-C02541A7B71C}"/>
              </a:ext>
            </a:extLst>
          </p:cNvPr>
          <p:cNvSpPr>
            <a:spLocks/>
          </p:cNvSpPr>
          <p:nvPr/>
        </p:nvSpPr>
        <p:spPr>
          <a:xfrm>
            <a:off x="0" y="-2250"/>
            <a:ext cx="9144000" cy="2574000"/>
          </a:xfrm>
          <a:prstGeom prst="rect">
            <a:avLst/>
          </a:prstGeom>
          <a:solidFill>
            <a:schemeClr val="accent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2D873D4-E197-0443-88DC-D02E3995E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3C7002-4CF5-C835-AC89-886E5A75B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50" y="2901472"/>
            <a:ext cx="1636394" cy="163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108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9F546CF4-D695-4960-945A-44C1797CB95E}"/>
              </a:ext>
            </a:extLst>
          </p:cNvPr>
          <p:cNvSpPr txBox="1"/>
          <p:nvPr/>
        </p:nvSpPr>
        <p:spPr>
          <a:xfrm>
            <a:off x="3751914" y="3691292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52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m 33">
            <a:extLst>
              <a:ext uri="{FF2B5EF4-FFF2-40B4-BE49-F238E27FC236}">
                <a16:creationId xmlns:a16="http://schemas.microsoft.com/office/drawing/2014/main" id="{A97A0EEF-9401-A5B0-34F0-0B02FE0F27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2914545"/>
              </p:ext>
            </p:extLst>
          </p:nvPr>
        </p:nvGraphicFramePr>
        <p:xfrm>
          <a:off x="2414879" y="1264594"/>
          <a:ext cx="4292119" cy="28614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6" name="Ellipse 35">
            <a:extLst>
              <a:ext uri="{FF2B5EF4-FFF2-40B4-BE49-F238E27FC236}">
                <a16:creationId xmlns:a16="http://schemas.microsoft.com/office/drawing/2014/main" id="{3875D120-1CB2-443D-A232-5CE1FBFEDB14}"/>
              </a:ext>
            </a:extLst>
          </p:cNvPr>
          <p:cNvSpPr/>
          <p:nvPr/>
        </p:nvSpPr>
        <p:spPr>
          <a:xfrm>
            <a:off x="3632892" y="1767254"/>
            <a:ext cx="1856092" cy="185609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CBCDD37-6B78-FC4F-860F-7758AF1D4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Warum </a:t>
            </a:r>
            <a:r>
              <a:rPr lang="de-DE" i="1" dirty="0"/>
              <a:t>noch</a:t>
            </a:r>
            <a:r>
              <a:rPr lang="de-DE" dirty="0"/>
              <a:t> eine Budget App?</a:t>
            </a:r>
            <a:endParaRPr lang="de-DE" sz="2000" b="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7F7D3C6-8E83-304D-AF52-664F28A2D5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7DDD673-462E-D044-A329-E1727439F4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CE493C70-81BB-4EDA-8AF5-9CDAD5CBA5E2}"/>
              </a:ext>
            </a:extLst>
          </p:cNvPr>
          <p:cNvSpPr txBox="1"/>
          <p:nvPr/>
        </p:nvSpPr>
        <p:spPr>
          <a:xfrm>
            <a:off x="5200358" y="3828740"/>
            <a:ext cx="2548348" cy="44807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20</a:t>
            </a:r>
            <a:br>
              <a:rPr lang="de-DE" dirty="0">
                <a:latin typeface="HTWBerlin Office" panose="02000000000000000000" pitchFamily="2" charset="0"/>
              </a:rPr>
            </a:br>
            <a:r>
              <a:rPr lang="de-DE" sz="1600" dirty="0">
                <a:latin typeface="HTWBerlin Office" panose="02000000000000000000" pitchFamily="2" charset="0"/>
              </a:rPr>
              <a:t>Nahrungsmittel</a:t>
            </a: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4508515B-1C00-4810-B4F8-4EDDE83504AE}"/>
              </a:ext>
            </a:extLst>
          </p:cNvPr>
          <p:cNvSpPr txBox="1"/>
          <p:nvPr/>
        </p:nvSpPr>
        <p:spPr>
          <a:xfrm>
            <a:off x="2567468" y="3529303"/>
            <a:ext cx="956786" cy="44807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 algn="r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15</a:t>
            </a:r>
            <a:br>
              <a:rPr lang="de-DE" dirty="0">
                <a:latin typeface="HTWBerlin Office" panose="02000000000000000000" pitchFamily="2" charset="0"/>
              </a:rPr>
            </a:br>
            <a:r>
              <a:rPr lang="de-DE" sz="1600" dirty="0">
                <a:latin typeface="HTWBerlin Office" panose="02000000000000000000" pitchFamily="2" charset="0"/>
              </a:rPr>
              <a:t>Transport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6D4FE3F5-B4C8-41ED-AA0D-F02606BA5A0C}"/>
              </a:ext>
            </a:extLst>
          </p:cNvPr>
          <p:cNvSpPr txBox="1"/>
          <p:nvPr/>
        </p:nvSpPr>
        <p:spPr>
          <a:xfrm>
            <a:off x="-560501" y="2304237"/>
            <a:ext cx="3745424" cy="69493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 algn="r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13</a:t>
            </a:r>
            <a:br>
              <a:rPr lang="de-DE" sz="2000" dirty="0">
                <a:latin typeface="HTWBerlin Office" panose="02000000000000000000" pitchFamily="2" charset="0"/>
              </a:rPr>
            </a:br>
            <a:r>
              <a:rPr lang="de-DE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Bekleidung </a:t>
            </a:r>
          </a:p>
          <a:p>
            <a:pPr marL="0" lvl="1" indent="0" algn="r">
              <a:lnSpc>
                <a:spcPct val="80000"/>
              </a:lnSpc>
              <a:buNone/>
            </a:pPr>
            <a:r>
              <a:rPr lang="de-DE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und Dienstleistungen</a:t>
            </a:r>
            <a:endParaRPr lang="de-DE" sz="1600" dirty="0">
              <a:latin typeface="HTWBerlin Office" panose="02000000000000000000" pitchFamily="2" charset="0"/>
            </a:endParaRP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A8F7E090-A660-432E-9590-219FB081AEB9}"/>
              </a:ext>
            </a:extLst>
          </p:cNvPr>
          <p:cNvSpPr txBox="1"/>
          <p:nvPr/>
        </p:nvSpPr>
        <p:spPr>
          <a:xfrm>
            <a:off x="5795935" y="1663158"/>
            <a:ext cx="1739138" cy="64504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35</a:t>
            </a:r>
            <a:br>
              <a:rPr lang="de-DE" sz="1600" dirty="0">
                <a:latin typeface="HTWBerlin Office" panose="02000000000000000000" pitchFamily="2" charset="0"/>
              </a:rPr>
            </a:br>
            <a:r>
              <a:rPr lang="de-DE" sz="1600" dirty="0">
                <a:latin typeface="HTWBerlin Office" panose="02000000000000000000" pitchFamily="2" charset="0"/>
              </a:rPr>
              <a:t>Miete/Darlehen</a:t>
            </a:r>
          </a:p>
          <a:p>
            <a:pPr marL="0" lvl="1" indent="0">
              <a:lnSpc>
                <a:spcPct val="80000"/>
              </a:lnSpc>
              <a:buNone/>
            </a:pPr>
            <a:endParaRPr lang="de-DE" sz="1600" dirty="0">
              <a:latin typeface="HTWBerlin Office" panose="02000000000000000000" pitchFamily="2" charset="0"/>
            </a:endParaRPr>
          </a:p>
        </p:txBody>
      </p:sp>
      <p:sp>
        <p:nvSpPr>
          <p:cNvPr id="33" name="Titel 1">
            <a:extLst>
              <a:ext uri="{FF2B5EF4-FFF2-40B4-BE49-F238E27FC236}">
                <a16:creationId xmlns:a16="http://schemas.microsoft.com/office/drawing/2014/main" id="{93AFAB57-199A-48E5-B461-9D6B44FCB465}"/>
              </a:ext>
            </a:extLst>
          </p:cNvPr>
          <p:cNvSpPr txBox="1">
            <a:spLocks/>
          </p:cNvSpPr>
          <p:nvPr/>
        </p:nvSpPr>
        <p:spPr>
          <a:xfrm>
            <a:off x="539750" y="742720"/>
            <a:ext cx="2424015" cy="24622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800" rtl="0" eaLnBrk="1" latinLnBrk="0" hangingPunct="1">
              <a:lnSpc>
                <a:spcPts val="34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HTWBerlin Office" panose="02000000000000000000" pitchFamily="2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600" b="0" dirty="0">
                <a:solidFill>
                  <a:schemeClr val="bg1">
                    <a:lumMod val="65000"/>
                  </a:schemeClr>
                </a:solidFill>
              </a:rPr>
              <a:t>Werte in Prozent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2842C10-4B0A-4297-961E-41ED3AE39429}"/>
              </a:ext>
            </a:extLst>
          </p:cNvPr>
          <p:cNvSpPr txBox="1"/>
          <p:nvPr/>
        </p:nvSpPr>
        <p:spPr>
          <a:xfrm>
            <a:off x="3565570" y="2308206"/>
            <a:ext cx="1990736" cy="9694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algn="ctr">
              <a:lnSpc>
                <a:spcPct val="90000"/>
              </a:lnSpc>
            </a:pPr>
            <a:r>
              <a:rPr lang="de-DE" sz="1500" b="1" dirty="0">
                <a:latin typeface="HTWBerlin Office" panose="02000000000000000000" pitchFamily="2" charset="0"/>
              </a:rPr>
              <a:t>Ausgaben für eine Person (monatlich)</a:t>
            </a:r>
          </a:p>
          <a:p>
            <a:pPr marL="0" lvl="1" algn="ctr"/>
            <a:r>
              <a:rPr lang="de-DE" sz="600" dirty="0">
                <a:solidFill>
                  <a:srgbClr val="878787"/>
                </a:solidFill>
                <a:latin typeface="HTWBerlin Office" panose="02000000000000000000" pitchFamily="2" charset="0"/>
              </a:rPr>
              <a:t>https://www.nerdwallet.com/article/finance/monthly-expenses-single-person-family</a:t>
            </a:r>
          </a:p>
          <a:p>
            <a:pPr marL="0" lvl="1" algn="ctr"/>
            <a:endParaRPr lang="de-DE" dirty="0">
              <a:solidFill>
                <a:srgbClr val="878787"/>
              </a:solidFill>
              <a:latin typeface="HTWBerlin Office" panose="02000000000000000000" pitchFamily="2" charset="0"/>
            </a:endParaRPr>
          </a:p>
        </p:txBody>
      </p:sp>
      <p:sp>
        <p:nvSpPr>
          <p:cNvPr id="8" name="Textfeld 26">
            <a:extLst>
              <a:ext uri="{FF2B5EF4-FFF2-40B4-BE49-F238E27FC236}">
                <a16:creationId xmlns:a16="http://schemas.microsoft.com/office/drawing/2014/main" id="{28CA57E0-AF0E-75B4-50F7-718B59AD4C14}"/>
              </a:ext>
            </a:extLst>
          </p:cNvPr>
          <p:cNvSpPr txBox="1"/>
          <p:nvPr/>
        </p:nvSpPr>
        <p:spPr>
          <a:xfrm>
            <a:off x="-211234" y="1426491"/>
            <a:ext cx="3745424" cy="4733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 algn="r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10</a:t>
            </a:r>
            <a:br>
              <a:rPr lang="de-DE" sz="2000" dirty="0">
                <a:latin typeface="HTWBerlin Office" panose="02000000000000000000" pitchFamily="2" charset="0"/>
              </a:rPr>
            </a:br>
            <a:r>
              <a:rPr lang="de-DE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Körperpflegeprodukte</a:t>
            </a:r>
            <a:endParaRPr lang="de-DE" sz="1600" dirty="0">
              <a:latin typeface="HTWBerlin Office" panose="02000000000000000000" pitchFamily="2" charset="0"/>
            </a:endParaRPr>
          </a:p>
        </p:txBody>
      </p:sp>
      <p:sp>
        <p:nvSpPr>
          <p:cNvPr id="9" name="Textfeld 26">
            <a:extLst>
              <a:ext uri="{FF2B5EF4-FFF2-40B4-BE49-F238E27FC236}">
                <a16:creationId xmlns:a16="http://schemas.microsoft.com/office/drawing/2014/main" id="{0D33B20E-B1C7-D8B3-6C22-7061505352A8}"/>
              </a:ext>
            </a:extLst>
          </p:cNvPr>
          <p:cNvSpPr txBox="1"/>
          <p:nvPr/>
        </p:nvSpPr>
        <p:spPr>
          <a:xfrm>
            <a:off x="577413" y="954479"/>
            <a:ext cx="3745424" cy="4733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 algn="r">
              <a:lnSpc>
                <a:spcPct val="80000"/>
              </a:lnSpc>
              <a:buNone/>
            </a:pPr>
            <a:r>
              <a:rPr lang="de-DE" sz="2000" b="1" dirty="0">
                <a:latin typeface="HTWBerlin Office" panose="02000000000000000000" pitchFamily="2" charset="0"/>
              </a:rPr>
              <a:t>7</a:t>
            </a:r>
            <a:br>
              <a:rPr lang="de-DE" sz="2000" dirty="0">
                <a:latin typeface="HTWBerlin Office" panose="02000000000000000000" pitchFamily="2" charset="0"/>
              </a:rPr>
            </a:br>
            <a:r>
              <a:rPr lang="de-DE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Abos</a:t>
            </a:r>
            <a:endParaRPr lang="de-DE" sz="1600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42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7077CF-12BF-3247-8300-0879D0BC5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6"/>
            <a:ext cx="7524750" cy="436017"/>
          </a:xfrm>
        </p:spPr>
        <p:txBody>
          <a:bodyPr/>
          <a:lstStyle/>
          <a:p>
            <a:r>
              <a:rPr lang="de-DE" dirty="0"/>
              <a:t>Warum </a:t>
            </a:r>
            <a:r>
              <a:rPr lang="de-DE" i="1" dirty="0"/>
              <a:t>noch</a:t>
            </a:r>
            <a:r>
              <a:rPr lang="de-DE" dirty="0"/>
              <a:t> eine Budget App?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C7C0479-2627-BD40-A12B-29AAC8894C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05DC97B-CC05-E541-AF5E-861C3F7078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7B3AD9E-3B5A-4711-B2AC-572126569637}"/>
              </a:ext>
            </a:extLst>
          </p:cNvPr>
          <p:cNvSpPr txBox="1"/>
          <p:nvPr/>
        </p:nvSpPr>
        <p:spPr>
          <a:xfrm>
            <a:off x="531037" y="1900653"/>
            <a:ext cx="2646503" cy="5706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2.65Milliarden</a:t>
            </a:r>
            <a:br>
              <a:rPr lang="de-DE" sz="2800" noProof="1">
                <a:solidFill>
                  <a:schemeClr val="accent1"/>
                </a:solidFill>
                <a:latin typeface="HTWBerlin Office" panose="02000000000000000000" pitchFamily="2" charset="0"/>
              </a:rPr>
            </a:br>
            <a:r>
              <a:rPr lang="de-DE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Apps auf Google Play Store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89AB47D-6AC7-4E36-8A44-B265DEF38D3A}"/>
              </a:ext>
            </a:extLst>
          </p:cNvPr>
          <p:cNvSpPr txBox="1"/>
          <p:nvPr/>
        </p:nvSpPr>
        <p:spPr>
          <a:xfrm>
            <a:off x="6657402" y="1900653"/>
            <a:ext cx="2052258" cy="5706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Low weight</a:t>
            </a:r>
            <a:br>
              <a:rPr lang="de-DE" sz="2400" noProof="1">
                <a:latin typeface="HTWBerlin Office" panose="02000000000000000000" pitchFamily="2" charset="0"/>
              </a:rPr>
            </a:br>
            <a:r>
              <a:rPr lang="de-DE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zu wenige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2AAA633-32E1-47F3-95AA-8B7E601D0382}"/>
              </a:ext>
            </a:extLst>
          </p:cNvPr>
          <p:cNvSpPr txBox="1"/>
          <p:nvPr/>
        </p:nvSpPr>
        <p:spPr>
          <a:xfrm>
            <a:off x="3601475" y="3087615"/>
            <a:ext cx="2235445" cy="74296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80/20 Rule</a:t>
            </a:r>
            <a:br>
              <a:rPr lang="de-DE" sz="2400" noProof="1">
                <a:latin typeface="HTWBerlin Office" panose="02000000000000000000" pitchFamily="2" charset="0"/>
              </a:rPr>
            </a:br>
            <a:r>
              <a:rPr lang="de-DE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80% der Apps gehören 20% der Developer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F31688-91FE-49B3-AECC-994197413F8B}"/>
              </a:ext>
            </a:extLst>
          </p:cNvPr>
          <p:cNvSpPr txBox="1"/>
          <p:nvPr/>
        </p:nvSpPr>
        <p:spPr>
          <a:xfrm>
            <a:off x="531037" y="3087615"/>
            <a:ext cx="1461709" cy="5706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ca. 76%</a:t>
            </a:r>
            <a:br>
              <a:rPr lang="de-DE" sz="2400" noProof="1">
                <a:latin typeface="HTWBerlin Office" panose="02000000000000000000" pitchFamily="2" charset="0"/>
              </a:rPr>
            </a:br>
            <a:r>
              <a:rPr lang="de-DE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Google AdMob u.a.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4D894FB-FF4A-4615-9710-AE2D23EB41A6}"/>
              </a:ext>
            </a:extLst>
          </p:cNvPr>
          <p:cNvSpPr txBox="1"/>
          <p:nvPr/>
        </p:nvSpPr>
        <p:spPr>
          <a:xfrm>
            <a:off x="3601475" y="1900653"/>
            <a:ext cx="1804077" cy="5706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ca. 90%</a:t>
            </a:r>
            <a:br>
              <a:rPr lang="de-DE" sz="2400" noProof="1">
                <a:latin typeface="HTWBerlin Office" panose="02000000000000000000" pitchFamily="2" charset="0"/>
              </a:rPr>
            </a:br>
            <a:r>
              <a:rPr lang="de-DE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Nicht FOSS</a:t>
            </a:r>
            <a:endParaRPr lang="de-DE" sz="20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3D57A4B-A220-480F-AD78-956DCDF54B94}"/>
              </a:ext>
            </a:extLst>
          </p:cNvPr>
          <p:cNvSpPr txBox="1"/>
          <p:nvPr/>
        </p:nvSpPr>
        <p:spPr>
          <a:xfrm>
            <a:off x="6657402" y="3087615"/>
            <a:ext cx="1762994" cy="91531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 indent="0">
              <a:lnSpc>
                <a:spcPct val="80000"/>
              </a:lnSpc>
              <a:buNone/>
            </a:pPr>
            <a:r>
              <a:rPr lang="de-DE" sz="3200" b="1" noProof="1">
                <a:solidFill>
                  <a:schemeClr val="accent1"/>
                </a:solidFill>
                <a:latin typeface="HTWBerlin Office" panose="02000000000000000000" pitchFamily="2" charset="0"/>
              </a:rPr>
              <a:t>Offline?</a:t>
            </a:r>
            <a:br>
              <a:rPr lang="de-DE" sz="2400" noProof="1">
                <a:latin typeface="HTWBerlin Office" panose="02000000000000000000" pitchFamily="2" charset="0"/>
              </a:rPr>
            </a:br>
            <a:r>
              <a:rPr lang="de-DE" sz="1400" noProof="1">
                <a:solidFill>
                  <a:schemeClr val="tx2"/>
                </a:solidFill>
                <a:latin typeface="HTWBerlin Office" panose="02000000000000000000" pitchFamily="2" charset="0"/>
              </a:rPr>
              <a:t>Fasst alle Apps verlangen Zugriff auf mobile Daten</a:t>
            </a:r>
            <a:endParaRPr lang="de-DE" sz="1600" noProof="1">
              <a:solidFill>
                <a:schemeClr val="tx2"/>
              </a:solidFill>
              <a:latin typeface="HTWBerlin Office" panose="02000000000000000000" pitchFamily="2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5B3A5DD-3DC3-4B36-8EF5-208633767A55}"/>
              </a:ext>
            </a:extLst>
          </p:cNvPr>
          <p:cNvCxnSpPr>
            <a:cxnSpLocks/>
          </p:cNvCxnSpPr>
          <p:nvPr/>
        </p:nvCxnSpPr>
        <p:spPr>
          <a:xfrm>
            <a:off x="557335" y="2788422"/>
            <a:ext cx="858666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5DC1F7C4-5546-4FE2-B2C5-8AC0F7704ACF}"/>
              </a:ext>
            </a:extLst>
          </p:cNvPr>
          <p:cNvSpPr/>
          <p:nvPr/>
        </p:nvSpPr>
        <p:spPr>
          <a:xfrm>
            <a:off x="557334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C9A80C10-BF21-4EF7-B941-93FE60013660}"/>
              </a:ext>
            </a:extLst>
          </p:cNvPr>
          <p:cNvSpPr/>
          <p:nvPr/>
        </p:nvSpPr>
        <p:spPr>
          <a:xfrm>
            <a:off x="3605334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0A54B316-0671-4DDF-AD70-D8F8325E2DDF}"/>
              </a:ext>
            </a:extLst>
          </p:cNvPr>
          <p:cNvSpPr/>
          <p:nvPr/>
        </p:nvSpPr>
        <p:spPr>
          <a:xfrm>
            <a:off x="6653334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72E2AA9B-980E-3631-BD15-A384F6BF4437}"/>
              </a:ext>
            </a:extLst>
          </p:cNvPr>
          <p:cNvSpPr txBox="1">
            <a:spLocks/>
          </p:cNvSpPr>
          <p:nvPr/>
        </p:nvSpPr>
        <p:spPr>
          <a:xfrm>
            <a:off x="539750" y="742720"/>
            <a:ext cx="5906770" cy="24622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685800" rtl="0" eaLnBrk="1" latinLnBrk="0" hangingPunct="1">
              <a:lnSpc>
                <a:spcPts val="34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HTWBerlin Office" panose="02000000000000000000" pitchFamily="2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de-DE" sz="1600" b="0" dirty="0">
                <a:solidFill>
                  <a:schemeClr val="bg1">
                    <a:lumMod val="65000"/>
                  </a:schemeClr>
                </a:solidFill>
              </a:rPr>
              <a:t>https://www.businessofapps.com/data/google-play-statistics/</a:t>
            </a:r>
          </a:p>
        </p:txBody>
      </p:sp>
    </p:spTree>
    <p:extLst>
      <p:ext uri="{BB962C8B-B14F-4D97-AF65-F5344CB8AC3E}">
        <p14:creationId xmlns:p14="http://schemas.microsoft.com/office/powerpoint/2010/main" val="374212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1768ADF4-9A9C-4C4F-A44E-D521D8767B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/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7D16D89-8455-1849-A678-11765646A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Ziele der </a:t>
            </a:r>
            <a:r>
              <a:rPr lang="de-DE" dirty="0" err="1">
                <a:solidFill>
                  <a:schemeClr val="bg1"/>
                </a:solidFill>
              </a:rPr>
              <a:t>BudgIT</a:t>
            </a:r>
            <a:r>
              <a:rPr lang="de-DE" dirty="0">
                <a:solidFill>
                  <a:schemeClr val="bg1"/>
                </a:solidFill>
              </a:rPr>
              <a:t> App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B92628C-923C-144B-9C9D-B1719177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Vladimir </a:t>
            </a:r>
            <a:r>
              <a:rPr lang="de-DE" dirty="0" err="1"/>
              <a:t>Osetrov</a:t>
            </a:r>
            <a:r>
              <a:rPr lang="de-DE" dirty="0"/>
              <a:t> und Jan Furio | </a:t>
            </a:r>
            <a:r>
              <a:rPr lang="de-DE" dirty="0" err="1"/>
              <a:t>BudgIT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DBF927-B1CD-EA44-9B7E-EACBE220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20" name="Inhaltsplatzhalter 4">
            <a:extLst>
              <a:ext uri="{FF2B5EF4-FFF2-40B4-BE49-F238E27FC236}">
                <a16:creationId xmlns:a16="http://schemas.microsoft.com/office/drawing/2014/main" id="{EA998EC4-1F81-544F-A9ED-E26E09CBDE22}"/>
              </a:ext>
            </a:extLst>
          </p:cNvPr>
          <p:cNvSpPr txBox="1">
            <a:spLocks/>
          </p:cNvSpPr>
          <p:nvPr/>
        </p:nvSpPr>
        <p:spPr>
          <a:xfrm>
            <a:off x="3881113" y="2919121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Einfache Navigation</a:t>
            </a:r>
          </a:p>
          <a:p>
            <a:pPr lvl="2">
              <a:lnSpc>
                <a:spcPct val="90000"/>
              </a:lnSpc>
            </a:pPr>
            <a:r>
              <a:rPr lang="de-DE" sz="1200" dirty="0">
                <a:latin typeface="HTWBerlin Office" panose="02000000000000000000" pitchFamily="2" charset="0"/>
              </a:rPr>
              <a:t>Die App verfügt über eine Navigationsleiste am unteren Bildschirmrand, die eine intuitive Bedienung ermöglicht.</a:t>
            </a:r>
          </a:p>
        </p:txBody>
      </p:sp>
      <p:sp>
        <p:nvSpPr>
          <p:cNvPr id="21" name="Inhaltsplatzhalter 4">
            <a:extLst>
              <a:ext uri="{FF2B5EF4-FFF2-40B4-BE49-F238E27FC236}">
                <a16:creationId xmlns:a16="http://schemas.microsoft.com/office/drawing/2014/main" id="{1D68897E-5609-FB42-899A-4DA62C8BBFEE}"/>
              </a:ext>
            </a:extLst>
          </p:cNvPr>
          <p:cNvSpPr txBox="1">
            <a:spLocks/>
          </p:cNvSpPr>
          <p:nvPr/>
        </p:nvSpPr>
        <p:spPr>
          <a:xfrm>
            <a:off x="5551516" y="2919120"/>
            <a:ext cx="1602768" cy="19192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FOSS</a:t>
            </a:r>
          </a:p>
          <a:p>
            <a:pPr lvl="2">
              <a:lnSpc>
                <a:spcPct val="90000"/>
              </a:lnSpc>
            </a:pPr>
            <a:r>
              <a:rPr lang="de-DE" sz="1200" dirty="0">
                <a:latin typeface="HTWBerlin Office" panose="02000000000000000000" pitchFamily="2" charset="0"/>
              </a:rPr>
              <a:t>Der vollständige Code von </a:t>
            </a:r>
            <a:r>
              <a:rPr lang="de-DE" sz="1200" dirty="0" err="1">
                <a:latin typeface="HTWBerlin Office" panose="02000000000000000000" pitchFamily="2" charset="0"/>
              </a:rPr>
              <a:t>BudgIT</a:t>
            </a:r>
            <a:r>
              <a:rPr lang="de-DE" sz="1200" dirty="0">
                <a:latin typeface="HTWBerlin Office" panose="02000000000000000000" pitchFamily="2" charset="0"/>
              </a:rPr>
              <a:t> wird auf </a:t>
            </a:r>
            <a:r>
              <a:rPr lang="de-DE" sz="1200" dirty="0" err="1">
                <a:latin typeface="HTWBerlin Office" panose="02000000000000000000" pitchFamily="2" charset="0"/>
              </a:rPr>
              <a:t>GitLab</a:t>
            </a:r>
            <a:r>
              <a:rPr lang="de-DE" sz="1200" dirty="0">
                <a:latin typeface="HTWBerlin Office" panose="02000000000000000000" pitchFamily="2" charset="0"/>
              </a:rPr>
              <a:t> veröffentlicht, um das Engagement für FOSS zu demonstrieren und der Community etwas zurückzugeben.</a:t>
            </a:r>
          </a:p>
        </p:txBody>
      </p:sp>
      <p:sp>
        <p:nvSpPr>
          <p:cNvPr id="22" name="Inhaltsplatzhalter 4">
            <a:extLst>
              <a:ext uri="{FF2B5EF4-FFF2-40B4-BE49-F238E27FC236}">
                <a16:creationId xmlns:a16="http://schemas.microsoft.com/office/drawing/2014/main" id="{86C8772D-2EFC-604E-BE26-E3E97B363596}"/>
              </a:ext>
            </a:extLst>
          </p:cNvPr>
          <p:cNvSpPr txBox="1">
            <a:spLocks/>
          </p:cNvSpPr>
          <p:nvPr/>
        </p:nvSpPr>
        <p:spPr>
          <a:xfrm>
            <a:off x="7225546" y="2919120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Budgeting</a:t>
            </a:r>
          </a:p>
          <a:p>
            <a:pPr lvl="2">
              <a:lnSpc>
                <a:spcPct val="90000"/>
              </a:lnSpc>
            </a:pPr>
            <a:r>
              <a:rPr lang="de-DE" sz="1200" dirty="0" err="1">
                <a:latin typeface="HTWBerlin Office" panose="02000000000000000000" pitchFamily="2" charset="0"/>
              </a:rPr>
              <a:t>BudgIT</a:t>
            </a:r>
            <a:r>
              <a:rPr lang="de-DE" sz="1200" dirty="0">
                <a:latin typeface="HTWBerlin Office" panose="02000000000000000000" pitchFamily="2" charset="0"/>
              </a:rPr>
              <a:t> zielt darauf ab, den Nutzern zu helfen, ihre Finanzen effektiver zu verwalten.</a:t>
            </a:r>
          </a:p>
        </p:txBody>
      </p:sp>
      <p:sp>
        <p:nvSpPr>
          <p:cNvPr id="17" name="Inhaltsplatzhalter 4">
            <a:extLst>
              <a:ext uri="{FF2B5EF4-FFF2-40B4-BE49-F238E27FC236}">
                <a16:creationId xmlns:a16="http://schemas.microsoft.com/office/drawing/2014/main" id="{9A9A685E-C1D3-F149-8F0F-0A53F6CB99B6}"/>
              </a:ext>
            </a:extLst>
          </p:cNvPr>
          <p:cNvSpPr txBox="1">
            <a:spLocks/>
          </p:cNvSpPr>
          <p:nvPr/>
        </p:nvSpPr>
        <p:spPr>
          <a:xfrm>
            <a:off x="2207083" y="2919120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Offline-Funktionalität</a:t>
            </a:r>
          </a:p>
          <a:p>
            <a:pPr lvl="2">
              <a:lnSpc>
                <a:spcPct val="90000"/>
              </a:lnSpc>
            </a:pPr>
            <a:r>
              <a:rPr lang="de-DE" sz="1200" dirty="0">
                <a:latin typeface="HTWBerlin Office" panose="02000000000000000000" pitchFamily="2" charset="0"/>
              </a:rPr>
              <a:t>Durch die Verwendung der Room Database bleiben alle Nutzerdaten sicher auf dem Gerät gespeichert.</a:t>
            </a:r>
            <a:endParaRPr lang="de-DE" sz="1400" dirty="0">
              <a:latin typeface="HTWBerlin Office" panose="02000000000000000000" pitchFamily="2" charset="0"/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C4DCA96A-5648-4A0F-8A84-EBC617DD982B}"/>
              </a:ext>
            </a:extLst>
          </p:cNvPr>
          <p:cNvCxnSpPr>
            <a:cxnSpLocks/>
          </p:cNvCxnSpPr>
          <p:nvPr/>
        </p:nvCxnSpPr>
        <p:spPr>
          <a:xfrm>
            <a:off x="0" y="2788424"/>
            <a:ext cx="91440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FD5EC1F9-A59A-42D5-B9F5-8B770DB6AA2F}"/>
              </a:ext>
            </a:extLst>
          </p:cNvPr>
          <p:cNvSpPr/>
          <p:nvPr/>
        </p:nvSpPr>
        <p:spPr>
          <a:xfrm>
            <a:off x="557334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35D529-DC04-4D85-8F98-2AECD88EDE03}"/>
              </a:ext>
            </a:extLst>
          </p:cNvPr>
          <p:cNvSpPr/>
          <p:nvPr/>
        </p:nvSpPr>
        <p:spPr>
          <a:xfrm>
            <a:off x="2226477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717B5A1-7C54-459B-81EF-54D6B6B7A201}"/>
              </a:ext>
            </a:extLst>
          </p:cNvPr>
          <p:cNvSpPr/>
          <p:nvPr/>
        </p:nvSpPr>
        <p:spPr>
          <a:xfrm>
            <a:off x="3895620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9F67DA4A-2304-4614-B33E-5F192BA9F99A}"/>
              </a:ext>
            </a:extLst>
          </p:cNvPr>
          <p:cNvSpPr/>
          <p:nvPr/>
        </p:nvSpPr>
        <p:spPr>
          <a:xfrm>
            <a:off x="5564763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F966666-0529-47E2-B5E6-0B8C93272847}"/>
              </a:ext>
            </a:extLst>
          </p:cNvPr>
          <p:cNvSpPr/>
          <p:nvPr/>
        </p:nvSpPr>
        <p:spPr>
          <a:xfrm>
            <a:off x="7233906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61C0481-57DB-D642-8BCF-06E168C6C1AF}"/>
              </a:ext>
            </a:extLst>
          </p:cNvPr>
          <p:cNvSpPr txBox="1">
            <a:spLocks/>
          </p:cNvSpPr>
          <p:nvPr/>
        </p:nvSpPr>
        <p:spPr>
          <a:xfrm>
            <a:off x="533053" y="2932507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Minimale UI</a:t>
            </a:r>
          </a:p>
          <a:p>
            <a:pPr lvl="2">
              <a:lnSpc>
                <a:spcPct val="90000"/>
              </a:lnSpc>
            </a:pPr>
            <a:r>
              <a:rPr lang="de-DE" sz="1200" dirty="0" err="1">
                <a:latin typeface="HTWBerlin Office" panose="02000000000000000000" pitchFamily="2" charset="0"/>
              </a:rPr>
              <a:t>BudgIT</a:t>
            </a:r>
            <a:r>
              <a:rPr lang="de-DE" sz="1200" dirty="0">
                <a:latin typeface="HTWBerlin Office" panose="02000000000000000000" pitchFamily="2" charset="0"/>
              </a:rPr>
              <a:t> verwendet das Material UI 3.0 von Google, um ein einheitliches Design zu gewährleisten.</a:t>
            </a:r>
          </a:p>
        </p:txBody>
      </p:sp>
    </p:spTree>
    <p:extLst>
      <p:ext uri="{BB962C8B-B14F-4D97-AF65-F5344CB8AC3E}">
        <p14:creationId xmlns:p14="http://schemas.microsoft.com/office/powerpoint/2010/main" val="3981847308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1768ADF4-9A9C-4C4F-A44E-D521D8767B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solidFill>
            <a:srgbClr val="000000">
              <a:alpha val="2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FE4400E-9618-F7A4-C44F-B6B54E316F4E}"/>
              </a:ext>
            </a:extLst>
          </p:cNvPr>
          <p:cNvSpPr/>
          <p:nvPr/>
        </p:nvSpPr>
        <p:spPr>
          <a:xfrm>
            <a:off x="-65314" y="-117566"/>
            <a:ext cx="9320348" cy="268931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7D16D89-8455-1849-A678-11765646A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Funktionale Anforderungen der </a:t>
            </a:r>
            <a:r>
              <a:rPr lang="de-DE" dirty="0" err="1">
                <a:solidFill>
                  <a:schemeClr val="bg1"/>
                </a:solidFill>
              </a:rPr>
              <a:t>BudgIT</a:t>
            </a:r>
            <a:r>
              <a:rPr lang="de-DE" dirty="0">
                <a:solidFill>
                  <a:schemeClr val="bg1"/>
                </a:solidFill>
              </a:rPr>
              <a:t> App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B92628C-923C-144B-9C9D-B1719177A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Vladimir </a:t>
            </a:r>
            <a:r>
              <a:rPr lang="de-DE" dirty="0" err="1"/>
              <a:t>Osetrov</a:t>
            </a:r>
            <a:r>
              <a:rPr lang="de-DE" dirty="0"/>
              <a:t> und Jan Furio | </a:t>
            </a:r>
            <a:r>
              <a:rPr lang="de-DE" dirty="0" err="1"/>
              <a:t>BudgIT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DBF927-B1CD-EA44-9B7E-EACBE220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20" name="Inhaltsplatzhalter 4">
            <a:extLst>
              <a:ext uri="{FF2B5EF4-FFF2-40B4-BE49-F238E27FC236}">
                <a16:creationId xmlns:a16="http://schemas.microsoft.com/office/drawing/2014/main" id="{EA998EC4-1F81-544F-A9ED-E26E09CBDE22}"/>
              </a:ext>
            </a:extLst>
          </p:cNvPr>
          <p:cNvSpPr txBox="1">
            <a:spLocks/>
          </p:cNvSpPr>
          <p:nvPr/>
        </p:nvSpPr>
        <p:spPr>
          <a:xfrm>
            <a:off x="3881113" y="2919121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Budget</a:t>
            </a:r>
          </a:p>
          <a:p>
            <a:pPr lvl="2">
              <a:lnSpc>
                <a:spcPct val="90000"/>
              </a:lnSpc>
            </a:pPr>
            <a:r>
              <a:rPr lang="de-DE" sz="1200" dirty="0">
                <a:latin typeface="HTWBerlin Office" panose="02000000000000000000" pitchFamily="2" charset="0"/>
              </a:rPr>
              <a:t>Budget manuell in der App einzugeben. Jede neue Eingabe: </a:t>
            </a:r>
            <a:r>
              <a:rPr lang="de-DE" sz="1200" dirty="0" err="1">
                <a:latin typeface="HTWBerlin Office" panose="02000000000000000000" pitchFamily="2" charset="0"/>
              </a:rPr>
              <a:t>Amount</a:t>
            </a:r>
            <a:r>
              <a:rPr lang="de-DE" sz="1200" dirty="0">
                <a:latin typeface="HTWBerlin Office" panose="02000000000000000000" pitchFamily="2" charset="0"/>
              </a:rPr>
              <a:t> und Frequenz („</a:t>
            </a:r>
            <a:r>
              <a:rPr lang="de-DE" sz="1200" dirty="0" err="1">
                <a:latin typeface="HTWBerlin Office" panose="02000000000000000000" pitchFamily="2" charset="0"/>
              </a:rPr>
              <a:t>daily</a:t>
            </a:r>
            <a:r>
              <a:rPr lang="de-DE" sz="1200" dirty="0">
                <a:latin typeface="HTWBerlin Office" panose="02000000000000000000" pitchFamily="2" charset="0"/>
              </a:rPr>
              <a:t>“, „</a:t>
            </a:r>
            <a:r>
              <a:rPr lang="de-DE" sz="1200" dirty="0" err="1">
                <a:latin typeface="HTWBerlin Office" panose="02000000000000000000" pitchFamily="2" charset="0"/>
              </a:rPr>
              <a:t>weekly</a:t>
            </a:r>
            <a:r>
              <a:rPr lang="de-DE" sz="1200" dirty="0">
                <a:latin typeface="HTWBerlin Office" panose="02000000000000000000" pitchFamily="2" charset="0"/>
              </a:rPr>
              <a:t>“, „</a:t>
            </a:r>
            <a:r>
              <a:rPr lang="de-DE" sz="1200" dirty="0" err="1">
                <a:latin typeface="HTWBerlin Office" panose="02000000000000000000" pitchFamily="2" charset="0"/>
              </a:rPr>
              <a:t>fortnightly</a:t>
            </a:r>
            <a:r>
              <a:rPr lang="de-DE" sz="1200" dirty="0">
                <a:latin typeface="HTWBerlin Office" panose="02000000000000000000" pitchFamily="2" charset="0"/>
              </a:rPr>
              <a:t>“, „</a:t>
            </a:r>
            <a:r>
              <a:rPr lang="de-DE" sz="1200" dirty="0" err="1">
                <a:latin typeface="HTWBerlin Office" panose="02000000000000000000" pitchFamily="2" charset="0"/>
              </a:rPr>
              <a:t>monthly</a:t>
            </a:r>
            <a:r>
              <a:rPr lang="de-DE" sz="1200" dirty="0">
                <a:latin typeface="HTWBerlin Office" panose="02000000000000000000" pitchFamily="2" charset="0"/>
              </a:rPr>
              <a:t>“, „</a:t>
            </a:r>
            <a:r>
              <a:rPr lang="de-DE" sz="1200" dirty="0" err="1">
                <a:latin typeface="HTWBerlin Office" panose="02000000000000000000" pitchFamily="2" charset="0"/>
              </a:rPr>
              <a:t>yearly</a:t>
            </a:r>
            <a:r>
              <a:rPr lang="de-DE" sz="1200" dirty="0">
                <a:latin typeface="HTWBerlin Office" panose="02000000000000000000" pitchFamily="2" charset="0"/>
              </a:rPr>
              <a:t>“) angegeben werden können.</a:t>
            </a:r>
          </a:p>
        </p:txBody>
      </p:sp>
      <p:sp>
        <p:nvSpPr>
          <p:cNvPr id="21" name="Inhaltsplatzhalter 4">
            <a:extLst>
              <a:ext uri="{FF2B5EF4-FFF2-40B4-BE49-F238E27FC236}">
                <a16:creationId xmlns:a16="http://schemas.microsoft.com/office/drawing/2014/main" id="{1D68897E-5609-FB42-899A-4DA62C8BBFEE}"/>
              </a:ext>
            </a:extLst>
          </p:cNvPr>
          <p:cNvSpPr txBox="1">
            <a:spLocks/>
          </p:cNvSpPr>
          <p:nvPr/>
        </p:nvSpPr>
        <p:spPr>
          <a:xfrm>
            <a:off x="5551516" y="2919120"/>
            <a:ext cx="1602768" cy="19192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Infrastruktur</a:t>
            </a:r>
          </a:p>
          <a:p>
            <a:pPr lvl="2">
              <a:lnSpc>
                <a:spcPct val="90000"/>
              </a:lnSpc>
            </a:pPr>
            <a:r>
              <a:rPr lang="de-DE" sz="1200" dirty="0">
                <a:latin typeface="HTWBerlin Office" panose="02000000000000000000" pitchFamily="2" charset="0"/>
              </a:rPr>
              <a:t>Die App speichert die Transaction und Budget innerhalb der </a:t>
            </a:r>
            <a:r>
              <a:rPr lang="de-DE" sz="1200" dirty="0" err="1">
                <a:latin typeface="HTWBerlin Office" panose="02000000000000000000" pitchFamily="2" charset="0"/>
              </a:rPr>
              <a:t>RoomDB</a:t>
            </a:r>
            <a:endParaRPr lang="de-DE" sz="1200" dirty="0">
              <a:latin typeface="HTWBerlin Office" panose="02000000000000000000" pitchFamily="2" charset="0"/>
            </a:endParaRPr>
          </a:p>
        </p:txBody>
      </p:sp>
      <p:sp>
        <p:nvSpPr>
          <p:cNvPr id="22" name="Inhaltsplatzhalter 4">
            <a:extLst>
              <a:ext uri="{FF2B5EF4-FFF2-40B4-BE49-F238E27FC236}">
                <a16:creationId xmlns:a16="http://schemas.microsoft.com/office/drawing/2014/main" id="{86C8772D-2EFC-604E-BE26-E3E97B363596}"/>
              </a:ext>
            </a:extLst>
          </p:cNvPr>
          <p:cNvSpPr txBox="1">
            <a:spLocks/>
          </p:cNvSpPr>
          <p:nvPr/>
        </p:nvSpPr>
        <p:spPr>
          <a:xfrm>
            <a:off x="7225546" y="2919120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Home</a:t>
            </a:r>
          </a:p>
          <a:p>
            <a:pPr lvl="2">
              <a:lnSpc>
                <a:spcPct val="90000"/>
              </a:lnSpc>
            </a:pPr>
            <a:r>
              <a:rPr lang="de-DE" sz="1200" dirty="0">
                <a:latin typeface="HTWBerlin Office" panose="02000000000000000000" pitchFamily="2" charset="0"/>
              </a:rPr>
              <a:t>Die Homescreen sollte einen klaren überblick des finanziellen Stands des Users zeigen.</a:t>
            </a:r>
          </a:p>
          <a:p>
            <a:pPr lvl="2">
              <a:lnSpc>
                <a:spcPct val="90000"/>
              </a:lnSpc>
            </a:pPr>
            <a:r>
              <a:rPr lang="de-DE" sz="1200" dirty="0">
                <a:latin typeface="HTWBerlin Office" panose="02000000000000000000" pitchFamily="2" charset="0"/>
              </a:rPr>
              <a:t>Mit 3 der letzten Transaktionen.</a:t>
            </a:r>
          </a:p>
        </p:txBody>
      </p:sp>
      <p:sp>
        <p:nvSpPr>
          <p:cNvPr id="17" name="Inhaltsplatzhalter 4">
            <a:extLst>
              <a:ext uri="{FF2B5EF4-FFF2-40B4-BE49-F238E27FC236}">
                <a16:creationId xmlns:a16="http://schemas.microsoft.com/office/drawing/2014/main" id="{9A9A685E-C1D3-F149-8F0F-0A53F6CB99B6}"/>
              </a:ext>
            </a:extLst>
          </p:cNvPr>
          <p:cNvSpPr txBox="1">
            <a:spLocks/>
          </p:cNvSpPr>
          <p:nvPr/>
        </p:nvSpPr>
        <p:spPr>
          <a:xfrm>
            <a:off x="2207083" y="2919120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Fragmente</a:t>
            </a:r>
          </a:p>
          <a:p>
            <a:pPr lvl="2">
              <a:lnSpc>
                <a:spcPct val="90000"/>
              </a:lnSpc>
            </a:pPr>
            <a:r>
              <a:rPr lang="de-DE" sz="1200" dirty="0">
                <a:latin typeface="HTWBerlin Office" panose="02000000000000000000" pitchFamily="2" charset="0"/>
              </a:rPr>
              <a:t>Die App sollte ein Home Fragment, ein Add Transaction Fragment, ein Budget Fragment und ein Transaction Fragment besitzen.</a:t>
            </a:r>
            <a:endParaRPr lang="de-DE" sz="1400" dirty="0">
              <a:latin typeface="HTWBerlin Office" panose="02000000000000000000" pitchFamily="2" charset="0"/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C4DCA96A-5648-4A0F-8A84-EBC617DD982B}"/>
              </a:ext>
            </a:extLst>
          </p:cNvPr>
          <p:cNvCxnSpPr>
            <a:cxnSpLocks/>
          </p:cNvCxnSpPr>
          <p:nvPr/>
        </p:nvCxnSpPr>
        <p:spPr>
          <a:xfrm>
            <a:off x="0" y="2788424"/>
            <a:ext cx="91440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FD5EC1F9-A59A-42D5-B9F5-8B770DB6AA2F}"/>
              </a:ext>
            </a:extLst>
          </p:cNvPr>
          <p:cNvSpPr/>
          <p:nvPr/>
        </p:nvSpPr>
        <p:spPr>
          <a:xfrm>
            <a:off x="557334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35D529-DC04-4D85-8F98-2AECD88EDE03}"/>
              </a:ext>
            </a:extLst>
          </p:cNvPr>
          <p:cNvSpPr/>
          <p:nvPr/>
        </p:nvSpPr>
        <p:spPr>
          <a:xfrm>
            <a:off x="2226477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717B5A1-7C54-459B-81EF-54D6B6B7A201}"/>
              </a:ext>
            </a:extLst>
          </p:cNvPr>
          <p:cNvSpPr/>
          <p:nvPr/>
        </p:nvSpPr>
        <p:spPr>
          <a:xfrm>
            <a:off x="3895620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9F67DA4A-2304-4614-B33E-5F192BA9F99A}"/>
              </a:ext>
            </a:extLst>
          </p:cNvPr>
          <p:cNvSpPr/>
          <p:nvPr/>
        </p:nvSpPr>
        <p:spPr>
          <a:xfrm>
            <a:off x="5564763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F966666-0529-47E2-B5E6-0B8C93272847}"/>
              </a:ext>
            </a:extLst>
          </p:cNvPr>
          <p:cNvSpPr/>
          <p:nvPr/>
        </p:nvSpPr>
        <p:spPr>
          <a:xfrm>
            <a:off x="7233906" y="2678517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61C0481-57DB-D642-8BCF-06E168C6C1AF}"/>
              </a:ext>
            </a:extLst>
          </p:cNvPr>
          <p:cNvSpPr txBox="1">
            <a:spLocks/>
          </p:cNvSpPr>
          <p:nvPr/>
        </p:nvSpPr>
        <p:spPr>
          <a:xfrm>
            <a:off x="533053" y="2932507"/>
            <a:ext cx="1602768" cy="15389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" panose="02000000000000000000" pitchFamily="2" charset="77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00000"/>
              </a:lnSpc>
            </a:pPr>
            <a:r>
              <a:rPr lang="de-DE" sz="2000" b="1" dirty="0">
                <a:solidFill>
                  <a:schemeClr val="accent1"/>
                </a:solidFill>
                <a:latin typeface="HTWBerlin Office" panose="02000000000000000000" pitchFamily="2" charset="0"/>
              </a:rPr>
              <a:t>Historie </a:t>
            </a:r>
          </a:p>
          <a:p>
            <a:pPr lvl="2">
              <a:lnSpc>
                <a:spcPct val="100000"/>
              </a:lnSpc>
            </a:pPr>
            <a:r>
              <a:rPr lang="de-DE" sz="1200" dirty="0">
                <a:latin typeface="HTWBerlin Office" panose="02000000000000000000" pitchFamily="2" charset="0"/>
              </a:rPr>
              <a:t>Integrierte </a:t>
            </a:r>
            <a:r>
              <a:rPr lang="de-DE" sz="1200" dirty="0" err="1">
                <a:latin typeface="HTWBerlin Office" panose="02000000000000000000" pitchFamily="2" charset="0"/>
              </a:rPr>
              <a:t>Transaktionhistorie</a:t>
            </a:r>
            <a:r>
              <a:rPr lang="de-DE" sz="1200" dirty="0">
                <a:latin typeface="HTWBerlin Office" panose="02000000000000000000" pitchFamily="2" charset="0"/>
              </a:rPr>
              <a:t>, welche manuell angegeben wird: „Label“ haben und ein „</a:t>
            </a:r>
            <a:r>
              <a:rPr lang="de-DE" sz="1200" dirty="0" err="1">
                <a:latin typeface="HTWBerlin Office" panose="02000000000000000000" pitchFamily="2" charset="0"/>
              </a:rPr>
              <a:t>Amount</a:t>
            </a:r>
            <a:r>
              <a:rPr lang="de-DE" sz="1200" dirty="0">
                <a:latin typeface="HTWBerlin Office" panose="02000000000000000000" pitchFamily="2" charset="0"/>
              </a:rPr>
              <a:t>“.</a:t>
            </a:r>
          </a:p>
        </p:txBody>
      </p:sp>
    </p:spTree>
    <p:extLst>
      <p:ext uri="{BB962C8B-B14F-4D97-AF65-F5344CB8AC3E}">
        <p14:creationId xmlns:p14="http://schemas.microsoft.com/office/powerpoint/2010/main" val="2501452187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ACDE9E0-A3CA-AF49-A248-16E82EA2C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1"/>
              <a:t>Fragmente der BudgIT App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32E947A-CD5A-5A40-B321-F23DB4E4C9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noProof="1"/>
              <a:t>Vladimir Osetrov und Jan Furio | BudgIT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47297E-5DDE-864A-9DF9-EB24358DA1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noProof="1" smtClean="0"/>
              <a:pPr/>
              <a:t>6</a:t>
            </a:fld>
            <a:endParaRPr lang="de-DE" noProof="1"/>
          </a:p>
        </p:txBody>
      </p:sp>
      <p:sp>
        <p:nvSpPr>
          <p:cNvPr id="12" name="Content Placeholder 1, chunk 1">
            <a:extLst>
              <a:ext uri="{FF2B5EF4-FFF2-40B4-BE49-F238E27FC236}">
                <a16:creationId xmlns:a16="http://schemas.microsoft.com/office/drawing/2014/main" id="{7EC265E3-63E7-4220-9F1A-6552E2452210}"/>
              </a:ext>
            </a:extLst>
          </p:cNvPr>
          <p:cNvSpPr txBox="1"/>
          <p:nvPr/>
        </p:nvSpPr>
        <p:spPr>
          <a:xfrm>
            <a:off x="539749" y="1557539"/>
            <a:ext cx="1992993" cy="652486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indent="0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>
                <a:latin typeface="HTWBerlin Office" panose="02000000000000000000" pitchFamily="2" charset="0"/>
              </a:defRPr>
            </a:lvl1pPr>
            <a:lvl2pPr marL="136525" lvl="1" indent="-136525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b="1">
                <a:latin typeface="HTWBerlin Office" panose="02000000000000000000" pitchFamily="2" charset="0"/>
              </a:defRPr>
            </a:lvl2pPr>
            <a:lvl3pPr marL="4763" indent="0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>
                <a:latin typeface="HTWBerlin Office" panose="02000000000000000000" pitchFamily="2" charset="0"/>
              </a:defRPr>
            </a:lvl3pPr>
            <a:lvl4pPr marL="136525" indent="-136525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latin typeface="HTWBerlin Office" panose="02000000000000000000" pitchFamily="2" charset="0"/>
              </a:defRPr>
            </a:lvl4pPr>
            <a:lvl5pPr marL="0" indent="0" defTabSz="685800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>
                <a:latin typeface="HTWBerlin Office" panose="02000000000000000000" pitchFamily="2" charset="0"/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1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76B900"/>
              </a:buClr>
              <a:buSz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Home</a:t>
            </a:r>
            <a:endParaRPr lang="de-DE" sz="1200" b="0" noProof="1">
              <a:solidFill>
                <a:schemeClr val="accent1"/>
              </a:solidFill>
            </a:endParaRPr>
          </a:p>
          <a:p>
            <a:pPr marL="0" marR="0" lvl="1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76B900"/>
              </a:buClr>
              <a:buSz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Übersicht über Guthaben, Ausgaben und Budget.</a:t>
            </a:r>
          </a:p>
        </p:txBody>
      </p:sp>
      <p:sp>
        <p:nvSpPr>
          <p:cNvPr id="13" name="Content Placeholder 1, chunk 2">
            <a:extLst>
              <a:ext uri="{FF2B5EF4-FFF2-40B4-BE49-F238E27FC236}">
                <a16:creationId xmlns:a16="http://schemas.microsoft.com/office/drawing/2014/main" id="{4153C768-B416-4500-B365-3C98B06B738A}"/>
              </a:ext>
            </a:extLst>
          </p:cNvPr>
          <p:cNvSpPr txBox="1"/>
          <p:nvPr/>
        </p:nvSpPr>
        <p:spPr>
          <a:xfrm>
            <a:off x="2701924" y="1557539"/>
            <a:ext cx="2022477" cy="652486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indent="0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>
                <a:latin typeface="HTWBerlin Office" panose="02000000000000000000" pitchFamily="2" charset="0"/>
              </a:defRPr>
            </a:lvl1pPr>
            <a:lvl2pPr marL="136525" lvl="1" indent="-136525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b="1">
                <a:latin typeface="HTWBerlin Office" panose="02000000000000000000" pitchFamily="2" charset="0"/>
              </a:defRPr>
            </a:lvl2pPr>
            <a:lvl3pPr marL="4763" indent="0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>
                <a:latin typeface="HTWBerlin Office" panose="02000000000000000000" pitchFamily="2" charset="0"/>
              </a:defRPr>
            </a:lvl3pPr>
            <a:lvl4pPr marL="136525" indent="-136525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latin typeface="HTWBerlin Office" panose="02000000000000000000" pitchFamily="2" charset="0"/>
              </a:defRPr>
            </a:lvl4pPr>
            <a:lvl5pPr marL="0" indent="0" defTabSz="685800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>
                <a:latin typeface="HTWBerlin Office" panose="02000000000000000000" pitchFamily="2" charset="0"/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1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76B900"/>
              </a:buClr>
              <a:buSzTx/>
              <a:buNone/>
              <a:tabLst/>
              <a:defRPr/>
            </a:pPr>
            <a:r>
              <a:rPr kumimoji="0" lang="de-DE" sz="1200" b="1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Add Transaction</a:t>
            </a:r>
            <a:endParaRPr lang="de-DE" sz="1200" b="0" noProof="1">
              <a:solidFill>
                <a:schemeClr val="accent1"/>
              </a:solidFill>
            </a:endParaRPr>
          </a:p>
          <a:p>
            <a:pPr marL="0" marR="0" lvl="1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rgbClr val="76B900"/>
              </a:buClr>
              <a:buSz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Eingabeformular für neue Transaktionen.</a:t>
            </a:r>
          </a:p>
        </p:txBody>
      </p:sp>
      <p:sp>
        <p:nvSpPr>
          <p:cNvPr id="14" name="Content Placeholder 1, chunk 3">
            <a:extLst>
              <a:ext uri="{FF2B5EF4-FFF2-40B4-BE49-F238E27FC236}">
                <a16:creationId xmlns:a16="http://schemas.microsoft.com/office/drawing/2014/main" id="{B0986685-0BE3-428E-98F0-1CD4E6F0DFE1}"/>
              </a:ext>
            </a:extLst>
          </p:cNvPr>
          <p:cNvSpPr txBox="1"/>
          <p:nvPr/>
        </p:nvSpPr>
        <p:spPr>
          <a:xfrm>
            <a:off x="5016496" y="1557539"/>
            <a:ext cx="1936302" cy="652486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indent="0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>
                <a:latin typeface="HTWBerlin Office" panose="02000000000000000000" pitchFamily="2" charset="0"/>
              </a:defRPr>
            </a:lvl1pPr>
            <a:lvl2pPr marL="136525" lvl="1" indent="-136525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b="1">
                <a:latin typeface="HTWBerlin Office" panose="02000000000000000000" pitchFamily="2" charset="0"/>
              </a:defRPr>
            </a:lvl2pPr>
            <a:lvl3pPr marL="4763" indent="0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>
                <a:latin typeface="HTWBerlin Office" panose="02000000000000000000" pitchFamily="2" charset="0"/>
              </a:defRPr>
            </a:lvl3pPr>
            <a:lvl4pPr marL="136525" indent="-136525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latin typeface="HTWBerlin Office" panose="02000000000000000000" pitchFamily="2" charset="0"/>
              </a:defRPr>
            </a:lvl4pPr>
            <a:lvl5pPr marL="0" indent="0" defTabSz="685800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>
                <a:latin typeface="HTWBerlin Office" panose="02000000000000000000" pitchFamily="2" charset="0"/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de-DE" sz="1200" b="1" noProof="1">
                <a:solidFill>
                  <a:schemeClr val="accent1"/>
                </a:solidFill>
              </a:rPr>
              <a:t>Budget</a:t>
            </a:r>
            <a:endParaRPr lang="de-DE" sz="1200" noProof="1">
              <a:solidFill>
                <a:schemeClr val="accent1"/>
              </a:solidFill>
            </a:endParaRP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de-DE" sz="1200" noProof="1">
                <a:solidFill>
                  <a:srgbClr val="000000"/>
                </a:solidFill>
              </a:rPr>
              <a:t>Einstellungsoptionen für das Budget.</a:t>
            </a:r>
            <a:endParaRPr lang="de-DE" sz="1200" noProof="1"/>
          </a:p>
        </p:txBody>
      </p:sp>
      <p:sp>
        <p:nvSpPr>
          <p:cNvPr id="15" name="Content Placeholder 1, chunk 4">
            <a:extLst>
              <a:ext uri="{FF2B5EF4-FFF2-40B4-BE49-F238E27FC236}">
                <a16:creationId xmlns:a16="http://schemas.microsoft.com/office/drawing/2014/main" id="{5E081030-E3F6-4E13-95C8-8CBD6960178A}"/>
              </a:ext>
            </a:extLst>
          </p:cNvPr>
          <p:cNvSpPr txBox="1"/>
          <p:nvPr/>
        </p:nvSpPr>
        <p:spPr>
          <a:xfrm>
            <a:off x="6975469" y="1557539"/>
            <a:ext cx="1936302" cy="8309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indent="0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>
                <a:latin typeface="HTWBerlin Office" panose="02000000000000000000" pitchFamily="2" charset="0"/>
              </a:defRPr>
            </a:lvl1pPr>
            <a:lvl2pPr marL="136525" lvl="1" indent="-136525" defTabSz="685800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b="1">
                <a:latin typeface="HTWBerlin Office" panose="02000000000000000000" pitchFamily="2" charset="0"/>
              </a:defRPr>
            </a:lvl2pPr>
            <a:lvl3pPr marL="4763" indent="0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>
                <a:latin typeface="HTWBerlin Office" panose="02000000000000000000" pitchFamily="2" charset="0"/>
              </a:defRPr>
            </a:lvl3pPr>
            <a:lvl4pPr marL="136525" indent="-136525" defTabSz="685800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>
                <a:latin typeface="HTWBerlin Office" panose="02000000000000000000" pitchFamily="2" charset="0"/>
              </a:defRPr>
            </a:lvl4pPr>
            <a:lvl5pPr marL="0" indent="0" defTabSz="685800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>
                <a:latin typeface="HTWBerlin Office" panose="02000000000000000000" pitchFamily="2" charset="0"/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>
              <a:lnSpc>
                <a:spcPct val="90000"/>
              </a:lnSpc>
              <a:spcAft>
                <a:spcPts val="1200"/>
              </a:spcAft>
            </a:pPr>
            <a:r>
              <a:rPr kumimoji="0" lang="de-DE" sz="1200" b="1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Transaction</a:t>
            </a:r>
            <a:br>
              <a:rPr kumimoji="0" lang="de-DE" sz="1200" b="1" i="0" u="none" strike="noStrike" kern="1200" cap="none" spc="0" normalizeH="0" baseline="0" noProof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</a:br>
            <a:br>
              <a:rPr kumimoji="0" lang="de-DE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</a:br>
            <a:r>
              <a:rPr kumimoji="0" lang="de-DE" sz="1200" b="0" i="0" u="none" strike="noStrike" kern="1200" cap="none" spc="0" normalizeH="0" baseline="0" noProof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Liste der getätigten Transaktionen mit Löschfunktion.</a:t>
            </a:r>
            <a:endParaRPr lang="de-DE" sz="1200" noProof="1"/>
          </a:p>
        </p:txBody>
      </p:sp>
      <p:cxnSp>
        <p:nvCxnSpPr>
          <p:cNvPr id="108" name="Gerader Verbinder 107">
            <a:extLst>
              <a:ext uri="{FF2B5EF4-FFF2-40B4-BE49-F238E27FC236}">
                <a16:creationId xmlns:a16="http://schemas.microsoft.com/office/drawing/2014/main" id="{5A6C5349-3AB4-4E33-A8D2-1FEC1FC4D262}"/>
              </a:ext>
            </a:extLst>
          </p:cNvPr>
          <p:cNvCxnSpPr>
            <a:cxnSpLocks/>
          </p:cNvCxnSpPr>
          <p:nvPr/>
        </p:nvCxnSpPr>
        <p:spPr>
          <a:xfrm>
            <a:off x="0" y="2788424"/>
            <a:ext cx="8766633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hteck 108">
            <a:extLst>
              <a:ext uri="{FF2B5EF4-FFF2-40B4-BE49-F238E27FC236}">
                <a16:creationId xmlns:a16="http://schemas.microsoft.com/office/drawing/2014/main" id="{0FA78303-1D68-4174-B963-211166944074}"/>
              </a:ext>
            </a:extLst>
          </p:cNvPr>
          <p:cNvSpPr/>
          <p:nvPr/>
        </p:nvSpPr>
        <p:spPr>
          <a:xfrm>
            <a:off x="557334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10" name="Rechteck 109">
            <a:extLst>
              <a:ext uri="{FF2B5EF4-FFF2-40B4-BE49-F238E27FC236}">
                <a16:creationId xmlns:a16="http://schemas.microsoft.com/office/drawing/2014/main" id="{5F1CC2FD-6DD1-4C1E-865D-2E64C0440D82}"/>
              </a:ext>
            </a:extLst>
          </p:cNvPr>
          <p:cNvSpPr/>
          <p:nvPr/>
        </p:nvSpPr>
        <p:spPr>
          <a:xfrm>
            <a:off x="2698191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11" name="Rechteck 110">
            <a:extLst>
              <a:ext uri="{FF2B5EF4-FFF2-40B4-BE49-F238E27FC236}">
                <a16:creationId xmlns:a16="http://schemas.microsoft.com/office/drawing/2014/main" id="{B9285E11-7D5B-4BC7-A1BB-2193F6CF7D85}"/>
              </a:ext>
            </a:extLst>
          </p:cNvPr>
          <p:cNvSpPr/>
          <p:nvPr/>
        </p:nvSpPr>
        <p:spPr>
          <a:xfrm>
            <a:off x="5020477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112" name="Rechteck 111">
            <a:extLst>
              <a:ext uri="{FF2B5EF4-FFF2-40B4-BE49-F238E27FC236}">
                <a16:creationId xmlns:a16="http://schemas.microsoft.com/office/drawing/2014/main" id="{D159E57C-C237-4A3B-865D-BDDF4D940454}"/>
              </a:ext>
            </a:extLst>
          </p:cNvPr>
          <p:cNvSpPr/>
          <p:nvPr/>
        </p:nvSpPr>
        <p:spPr>
          <a:xfrm>
            <a:off x="6979905" y="2678515"/>
            <a:ext cx="109903" cy="1099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CC2E3-277D-9BB6-D2B3-3D0BCC28B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334" y="3018789"/>
            <a:ext cx="599138" cy="13314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A81CCC-78E5-8888-5866-C79B129774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98191" y="3018789"/>
            <a:ext cx="599137" cy="13314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265FA5-0223-0ED4-8A7E-15468C985C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20477" y="3018789"/>
            <a:ext cx="599137" cy="13314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5E75C1-FBB9-86D0-5D81-7E5A9C33313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161334" y="3018789"/>
            <a:ext cx="599137" cy="133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06620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6FF2175-0996-847B-59FA-D253CF6AA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110" y="595237"/>
            <a:ext cx="1720501" cy="3823336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Im Überblick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Zeigt die Gesamtbilanz, die Ausgaben, das Budget und das verbleibende Budget des Benutzers an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Letzte Transaktionen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Zeigt die letzten Transaktionen (Datum </a:t>
            </a:r>
            <a:r>
              <a:rPr lang="de-DE" sz="1600" dirty="0" err="1"/>
              <a:t>desc</a:t>
            </a:r>
            <a:r>
              <a:rPr lang="de-DE" sz="1600" dirty="0"/>
              <a:t>.)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Home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35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-20240129-123136~2">
            <a:hlinkClick r:id="" action="ppaction://media"/>
            <a:extLst>
              <a:ext uri="{FF2B5EF4-FFF2-40B4-BE49-F238E27FC236}">
                <a16:creationId xmlns:a16="http://schemas.microsoft.com/office/drawing/2014/main" id="{C3E907AF-221F-DF2F-74CA-2606EA020A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7110" y="595237"/>
            <a:ext cx="1720501" cy="3823336"/>
          </a:xfrm>
          <a:prstGeom prst="rect">
            <a:avLst/>
          </a:prstGeom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Label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User gibt als String den Transaktionsnamen ein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 err="1"/>
              <a:t>Amount</a:t>
            </a:r>
            <a:endParaRPr lang="de-DE" sz="1600" b="1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User gibt als Double den Betrag ein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Date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Zeigt eine von Material 3.0 Datum Pop-Up, dieser wird als </a:t>
            </a:r>
            <a:r>
              <a:rPr lang="de-DE" sz="1600" dirty="0" err="1"/>
              <a:t>DateTime</a:t>
            </a:r>
            <a:r>
              <a:rPr lang="de-DE" sz="1600" dirty="0"/>
              <a:t> Typ eingegeben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Add Transaction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628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236596"/>
          </a:xfrm>
        </p:spPr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Frequenz auswählen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User wählt aus dem dropdown-Kasten zwischen: </a:t>
            </a:r>
            <a:r>
              <a:rPr lang="de-DE" sz="1600" dirty="0" err="1"/>
              <a:t>daily</a:t>
            </a:r>
            <a:r>
              <a:rPr lang="de-DE" sz="1600" dirty="0"/>
              <a:t>, </a:t>
            </a:r>
            <a:r>
              <a:rPr lang="de-DE" sz="1600" dirty="0" err="1"/>
              <a:t>weekly</a:t>
            </a:r>
            <a:r>
              <a:rPr lang="de-DE" sz="1600" dirty="0"/>
              <a:t>, </a:t>
            </a:r>
            <a:r>
              <a:rPr lang="de-DE" sz="1600" dirty="0" err="1"/>
              <a:t>fortnightly</a:t>
            </a:r>
            <a:r>
              <a:rPr lang="de-DE" sz="1600" dirty="0"/>
              <a:t>, </a:t>
            </a:r>
            <a:r>
              <a:rPr lang="de-DE" sz="1600" dirty="0" err="1"/>
              <a:t>monthly</a:t>
            </a:r>
            <a:r>
              <a:rPr lang="de-DE" sz="1600" dirty="0"/>
              <a:t> oder </a:t>
            </a:r>
            <a:r>
              <a:rPr lang="de-DE" sz="1600" dirty="0" err="1"/>
              <a:t>yearly</a:t>
            </a:r>
            <a:r>
              <a:rPr lang="de-DE" sz="1600" dirty="0"/>
              <a:t> aus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 err="1"/>
              <a:t>Amount</a:t>
            </a:r>
            <a:endParaRPr lang="de-DE" sz="1600" b="1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User gibt als Double den Betrag seines neuen Budgets ein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dirty="0"/>
              <a:t>Delete All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dirty="0"/>
              <a:t>User kann all seine Eingegebenen und automatisch generierten Budgets löschen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dirty="0"/>
              <a:t>Budget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975AD25-C7A0-034D-984F-33AF40C047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Vladimir Osetrov und Jan Furio | BudgIT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9</a:t>
            </a:fld>
            <a:endParaRPr lang="de-DE"/>
          </a:p>
        </p:txBody>
      </p:sp>
      <p:pic>
        <p:nvPicPr>
          <p:cNvPr id="7" name="screen-20240129-123348~2">
            <a:hlinkClick r:id="" action="ppaction://media"/>
            <a:extLst>
              <a:ext uri="{FF2B5EF4-FFF2-40B4-BE49-F238E27FC236}">
                <a16:creationId xmlns:a16="http://schemas.microsoft.com/office/drawing/2014/main" id="{ED2186A4-5F16-8CFA-AF4B-18B00E3930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7110" y="595237"/>
            <a:ext cx="1720501" cy="382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99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8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HTW Berlin">
      <a:dk1>
        <a:srgbClr val="000000"/>
      </a:dk1>
      <a:lt1>
        <a:srgbClr val="FFFFFF"/>
      </a:lt1>
      <a:dk2>
        <a:srgbClr val="404040"/>
      </a:dk2>
      <a:lt2>
        <a:srgbClr val="E3F1CC"/>
      </a:lt2>
      <a:accent1>
        <a:srgbClr val="76B900"/>
      </a:accent1>
      <a:accent2>
        <a:srgbClr val="588B00"/>
      </a:accent2>
      <a:accent3>
        <a:srgbClr val="355300"/>
      </a:accent3>
      <a:accent4>
        <a:srgbClr val="243800"/>
      </a:accent4>
      <a:accent5>
        <a:srgbClr val="0082D1"/>
      </a:accent5>
      <a:accent6>
        <a:srgbClr val="FF5F00"/>
      </a:accent6>
      <a:hlink>
        <a:srgbClr val="000000"/>
      </a:hlink>
      <a:folHlink>
        <a:srgbClr val="24380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2769</TotalTime>
  <Words>642</Words>
  <Application>Microsoft Office PowerPoint</Application>
  <PresentationFormat>On-screen Show (16:9)</PresentationFormat>
  <Paragraphs>114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HTWBerlin Office</vt:lpstr>
      <vt:lpstr>Arial</vt:lpstr>
      <vt:lpstr>Calibri</vt:lpstr>
      <vt:lpstr>Office</vt:lpstr>
      <vt:lpstr>BudgIT: Android Budget App</vt:lpstr>
      <vt:lpstr>Warum noch eine Budget App?</vt:lpstr>
      <vt:lpstr>Warum noch eine Budget App?</vt:lpstr>
      <vt:lpstr>Ziele der BudgIT App</vt:lpstr>
      <vt:lpstr>Funktionale Anforderungen der BudgIT App</vt:lpstr>
      <vt:lpstr>Fragmente der BudgIT App</vt:lpstr>
      <vt:lpstr>Home</vt:lpstr>
      <vt:lpstr>Add Transaction</vt:lpstr>
      <vt:lpstr>Budget</vt:lpstr>
      <vt:lpstr>Transactions</vt:lpstr>
      <vt:lpstr>Datenbank Strutur</vt:lpstr>
      <vt:lpstr>Vielen Dank.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HTW Berlin | Kommunikation</dc:creator>
  <cp:lastModifiedBy>Jan Furio</cp:lastModifiedBy>
  <cp:revision>206</cp:revision>
  <cp:lastPrinted>2020-05-04T10:23:07Z</cp:lastPrinted>
  <dcterms:created xsi:type="dcterms:W3CDTF">2020-04-29T09:21:43Z</dcterms:created>
  <dcterms:modified xsi:type="dcterms:W3CDTF">2024-01-31T07:53:18Z</dcterms:modified>
</cp:coreProperties>
</file>

<file path=docProps/thumbnail.jpeg>
</file>